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42"/>
  </p:notesMasterIdLst>
  <p:handoutMasterIdLst>
    <p:handoutMasterId r:id="rId4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93" r:id="rId17"/>
    <p:sldId id="277" r:id="rId18"/>
    <p:sldId id="284" r:id="rId19"/>
    <p:sldId id="269" r:id="rId20"/>
    <p:sldId id="304" r:id="rId21"/>
    <p:sldId id="305" r:id="rId22"/>
    <p:sldId id="307" r:id="rId23"/>
    <p:sldId id="306" r:id="rId24"/>
    <p:sldId id="308" r:id="rId25"/>
    <p:sldId id="270" r:id="rId26"/>
    <p:sldId id="309" r:id="rId27"/>
    <p:sldId id="310" r:id="rId28"/>
    <p:sldId id="311" r:id="rId29"/>
    <p:sldId id="312" r:id="rId30"/>
    <p:sldId id="314" r:id="rId31"/>
    <p:sldId id="313" r:id="rId32"/>
    <p:sldId id="315" r:id="rId33"/>
    <p:sldId id="316" r:id="rId34"/>
    <p:sldId id="317" r:id="rId35"/>
    <p:sldId id="288" r:id="rId36"/>
    <p:sldId id="289" r:id="rId37"/>
    <p:sldId id="320" r:id="rId38"/>
    <p:sldId id="274" r:id="rId39"/>
    <p:sldId id="275" r:id="rId40"/>
    <p:sldId id="329" r:id="rId4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2" autoAdjust="0"/>
    <p:restoredTop sz="94967" autoAdjust="0"/>
  </p:normalViewPr>
  <p:slideViewPr>
    <p:cSldViewPr snapToGrid="0" snapToObjects="1">
      <p:cViewPr varScale="1">
        <p:scale>
          <a:sx n="85" d="100"/>
          <a:sy n="85" d="100"/>
        </p:scale>
        <p:origin x="797" y="62"/>
      </p:cViewPr>
      <p:guideLst>
        <p:guide orient="horz" pos="2160"/>
        <p:guide pos="3840"/>
      </p:guideLst>
    </p:cSldViewPr>
  </p:slideViewPr>
  <p:outlineViewPr>
    <p:cViewPr>
      <p:scale>
        <a:sx n="33" d="100"/>
        <a:sy n="33" d="100"/>
      </p:scale>
      <p:origin x="0" y="-2371"/>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notesMaster" Target="notesMasters/notesMaster1.xml"/><Relationship Id="rId47"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commentAuthors" Target="commentAuthor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handoutMaster" Target="handoutMasters/handoutMaster1.xml"/><Relationship Id="rId48"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9/1/2024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9/1/2024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33230683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27363607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32352388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14</a:t>
            </a:fld>
            <a:endParaRPr lang="en-US"/>
          </a:p>
        </p:txBody>
      </p:sp>
    </p:spTree>
    <p:extLst>
      <p:ext uri="{BB962C8B-B14F-4D97-AF65-F5344CB8AC3E}">
        <p14:creationId xmlns:p14="http://schemas.microsoft.com/office/powerpoint/2010/main" val="392496659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36</a:t>
            </a:fld>
            <a:endParaRPr lang="en-US"/>
          </a:p>
        </p:txBody>
      </p:sp>
    </p:spTree>
    <p:extLst>
      <p:ext uri="{BB962C8B-B14F-4D97-AF65-F5344CB8AC3E}">
        <p14:creationId xmlns:p14="http://schemas.microsoft.com/office/powerpoint/2010/main" val="9985033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9/1/2024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8" Type="http://schemas.openxmlformats.org/officeDocument/2006/relationships/hyperlink" Target="https://github.com/lawrance309/Capstone_project/blob/main/eda-sql-coursera_sqllite.ipynb" TargetMode="External"/><Relationship Id="rId3" Type="http://schemas.openxmlformats.org/officeDocument/2006/relationships/image" Target="../media/image2.png"/><Relationship Id="rId7" Type="http://schemas.openxmlformats.org/officeDocument/2006/relationships/hyperlink" Target="https://github.com/lawrance309/Capstone_project/blob/main/eda_data_visulization.ipynb" TargetMode="Externa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hyperlink" Target="https://github.com/lawrance309/Capstone_project/blob/main/spacex-Data%20wrangling.ipynb" TargetMode="External"/><Relationship Id="rId5" Type="http://schemas.openxmlformats.org/officeDocument/2006/relationships/hyperlink" Target="https://github.com/lawrance309/Capstone_project/blob/main/webscraping.ipynb" TargetMode="External"/><Relationship Id="rId10" Type="http://schemas.openxmlformats.org/officeDocument/2006/relationships/hyperlink" Target="https://github.com/lawrance309/Capstone_project/blob/main/SpaceX_Machine%20Learning%20Prediction_Part_5.ipynb" TargetMode="External"/><Relationship Id="rId4" Type="http://schemas.openxmlformats.org/officeDocument/2006/relationships/hyperlink" Target="https://github.com/lawrance309/Capstone_project/blob/main/spacex-data-collection-api.ipynb" TargetMode="External"/><Relationship Id="rId9" Type="http://schemas.openxmlformats.org/officeDocument/2006/relationships/hyperlink" Target="https://github.com/lawrance309/Capstone_project/blob/main/spacex_dash_app.py" TargetMode="External"/></Relationships>
</file>

<file path=ppt/slides/_rels/slide37.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13.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hyperlink" Target="https://api.spacexdata.com/v4/launches/past" TargetMode="External"/><Relationship Id="rId4" Type="http://schemas.openxmlformats.org/officeDocument/2006/relationships/image" Target="../media/image4.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5.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Lawrance Jadon</a:t>
            </a:r>
          </a:p>
          <a:p>
            <a:r>
              <a:rPr lang="en-US" dirty="0">
                <a:solidFill>
                  <a:schemeClr val="bg2"/>
                </a:solidFill>
                <a:latin typeface="Abadi" panose="020B0604020104020204" pitchFamily="34" charset="0"/>
                <a:ea typeface="SF Pro" pitchFamily="2" charset="0"/>
                <a:cs typeface="SF Pro" pitchFamily="2" charset="0"/>
              </a:rPr>
              <a:t>01/09/2024</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a:xfrm>
            <a:off x="9167259" y="6349476"/>
            <a:ext cx="2743200" cy="401638"/>
          </a:xfrm>
        </p:spPr>
        <p:txBody>
          <a:bodyPr/>
          <a:lstStyle/>
          <a:p>
            <a:fld id="{5075537C-CA84-1446-933C-8E9D027F9201}" type="slidenum">
              <a:rPr lang="en-US" smtClean="0"/>
              <a:t>10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320167" y="1643075"/>
            <a:ext cx="6835696" cy="4676275"/>
          </a:xfrm>
          <a:prstGeom prst="rect">
            <a:avLst/>
          </a:prstGeom>
        </p:spPr>
        <p:txBody>
          <a:bodyPr/>
          <a:lstStyle/>
          <a:p>
            <a:r>
              <a:rPr lang="en-US" sz="1400" dirty="0">
                <a:solidFill>
                  <a:schemeClr val="accent3">
                    <a:lumMod val="25000"/>
                  </a:schemeClr>
                </a:solidFill>
                <a:latin typeface="Abadi"/>
              </a:rPr>
              <a:t>Import Libraries: </a:t>
            </a:r>
            <a:r>
              <a:rPr lang="en-US" sz="1600" dirty="0">
                <a:solidFill>
                  <a:schemeClr val="bg2">
                    <a:lumMod val="50000"/>
                  </a:schemeClr>
                </a:solidFill>
                <a:latin typeface="Abadi"/>
              </a:rPr>
              <a:t>The code imports pandas and </a:t>
            </a:r>
            <a:r>
              <a:rPr lang="en-US" sz="1600" dirty="0" err="1">
                <a:solidFill>
                  <a:schemeClr val="bg2">
                    <a:lumMod val="50000"/>
                  </a:schemeClr>
                </a:solidFill>
                <a:latin typeface="Abadi"/>
              </a:rPr>
              <a:t>numpy</a:t>
            </a:r>
            <a:r>
              <a:rPr lang="en-US" sz="1600" dirty="0">
                <a:solidFill>
                  <a:schemeClr val="bg2">
                    <a:lumMod val="50000"/>
                  </a:schemeClr>
                </a:solidFill>
                <a:latin typeface="Abadi"/>
              </a:rPr>
              <a:t> for data manipulation and numerical operations.</a:t>
            </a:r>
          </a:p>
          <a:p>
            <a:r>
              <a:rPr lang="en-US" sz="1400" dirty="0">
                <a:solidFill>
                  <a:schemeClr val="accent3">
                    <a:lumMod val="25000"/>
                  </a:schemeClr>
                </a:solidFill>
                <a:latin typeface="Abadi"/>
              </a:rPr>
              <a:t>Load Data: </a:t>
            </a:r>
            <a:r>
              <a:rPr lang="en-US" sz="1600" dirty="0">
                <a:solidFill>
                  <a:schemeClr val="bg2">
                    <a:lumMod val="50000"/>
                  </a:schemeClr>
                </a:solidFill>
                <a:latin typeface="Abadi"/>
              </a:rPr>
              <a:t>The dataset is loaded from a CSV file into a Pandas </a:t>
            </a:r>
            <a:r>
              <a:rPr lang="en-US" sz="1600" dirty="0" err="1">
                <a:solidFill>
                  <a:schemeClr val="bg2">
                    <a:lumMod val="50000"/>
                  </a:schemeClr>
                </a:solidFill>
                <a:latin typeface="Abadi"/>
              </a:rPr>
              <a:t>DataFrame</a:t>
            </a:r>
            <a:r>
              <a:rPr lang="en-US" sz="1600" dirty="0">
                <a:solidFill>
                  <a:schemeClr val="bg2">
                    <a:lumMod val="50000"/>
                  </a:schemeClr>
                </a:solidFill>
                <a:latin typeface="Abadi"/>
              </a:rPr>
              <a:t>.</a:t>
            </a:r>
          </a:p>
          <a:p>
            <a:r>
              <a:rPr lang="en-US" sz="1400" dirty="0">
                <a:solidFill>
                  <a:schemeClr val="accent3">
                    <a:lumMod val="25000"/>
                  </a:schemeClr>
                </a:solidFill>
                <a:latin typeface="Abadi"/>
              </a:rPr>
              <a:t>Inspect Data: </a:t>
            </a:r>
            <a:r>
              <a:rPr lang="en-US" sz="1600" dirty="0">
                <a:solidFill>
                  <a:schemeClr val="bg2">
                    <a:lumMod val="50000"/>
                  </a:schemeClr>
                </a:solidFill>
                <a:latin typeface="Abadi"/>
              </a:rPr>
              <a:t>The first 10 rows of the </a:t>
            </a:r>
            <a:r>
              <a:rPr lang="en-US" sz="1600" dirty="0" err="1">
                <a:solidFill>
                  <a:schemeClr val="bg2">
                    <a:lumMod val="50000"/>
                  </a:schemeClr>
                </a:solidFill>
                <a:latin typeface="Abadi"/>
              </a:rPr>
              <a:t>DataFrame</a:t>
            </a:r>
            <a:r>
              <a:rPr lang="en-US" sz="1600" dirty="0">
                <a:solidFill>
                  <a:schemeClr val="bg2">
                    <a:lumMod val="50000"/>
                  </a:schemeClr>
                </a:solidFill>
                <a:latin typeface="Abadi"/>
              </a:rPr>
              <a:t> are displayed using </a:t>
            </a:r>
            <a:r>
              <a:rPr lang="en-US" sz="1600" dirty="0" err="1">
                <a:solidFill>
                  <a:schemeClr val="bg2">
                    <a:lumMod val="50000"/>
                  </a:schemeClr>
                </a:solidFill>
                <a:latin typeface="Abadi"/>
              </a:rPr>
              <a:t>df.head</a:t>
            </a:r>
            <a:r>
              <a:rPr lang="en-US" sz="1600" dirty="0">
                <a:solidFill>
                  <a:schemeClr val="bg2">
                    <a:lumMod val="50000"/>
                  </a:schemeClr>
                </a:solidFill>
                <a:latin typeface="Abadi"/>
              </a:rPr>
              <a:t>(10) to get an initial overview of the data. Missing data is identified by calculating the percentage of missing values in each column.</a:t>
            </a:r>
          </a:p>
          <a:p>
            <a:r>
              <a:rPr lang="en-US" sz="1400" dirty="0">
                <a:solidFill>
                  <a:schemeClr val="accent3">
                    <a:lumMod val="25000"/>
                  </a:schemeClr>
                </a:solidFill>
                <a:latin typeface="Abadi"/>
              </a:rPr>
              <a:t>Data Type Inspection: </a:t>
            </a:r>
            <a:r>
              <a:rPr lang="en-US" sz="1600" dirty="0">
                <a:solidFill>
                  <a:schemeClr val="bg2">
                    <a:lumMod val="50000"/>
                  </a:schemeClr>
                </a:solidFill>
                <a:latin typeface="Abadi"/>
              </a:rPr>
              <a:t>The data types of the columns are checked using </a:t>
            </a:r>
            <a:r>
              <a:rPr lang="en-US" sz="1600" dirty="0" err="1">
                <a:solidFill>
                  <a:schemeClr val="bg2">
                    <a:lumMod val="50000"/>
                  </a:schemeClr>
                </a:solidFill>
                <a:latin typeface="Abadi"/>
              </a:rPr>
              <a:t>df.dtypes</a:t>
            </a:r>
            <a:r>
              <a:rPr lang="en-US" sz="1600" dirty="0">
                <a:solidFill>
                  <a:schemeClr val="bg2">
                    <a:lumMod val="50000"/>
                  </a:schemeClr>
                </a:solidFill>
                <a:latin typeface="Abadi"/>
              </a:rPr>
              <a:t>.</a:t>
            </a:r>
          </a:p>
          <a:p>
            <a:r>
              <a:rPr lang="en-US" sz="1400" dirty="0">
                <a:solidFill>
                  <a:schemeClr val="accent3">
                    <a:lumMod val="25000"/>
                  </a:schemeClr>
                </a:solidFill>
                <a:latin typeface="Abadi"/>
              </a:rPr>
              <a:t>Value Counts:</a:t>
            </a:r>
            <a:r>
              <a:rPr lang="en-US" sz="1600" dirty="0">
                <a:solidFill>
                  <a:schemeClr val="bg2">
                    <a:lumMod val="50000"/>
                  </a:schemeClr>
                </a:solidFill>
                <a:latin typeface="Abadi"/>
              </a:rPr>
              <a:t> </a:t>
            </a:r>
            <a:r>
              <a:rPr lang="en-US" sz="1600" dirty="0" err="1">
                <a:solidFill>
                  <a:schemeClr val="bg2">
                    <a:lumMod val="50000"/>
                  </a:schemeClr>
                </a:solidFill>
                <a:latin typeface="Abadi"/>
              </a:rPr>
              <a:t>value_counts</a:t>
            </a:r>
            <a:r>
              <a:rPr lang="en-US" sz="1600" dirty="0">
                <a:solidFill>
                  <a:schemeClr val="bg2">
                    <a:lumMod val="50000"/>
                  </a:schemeClr>
                </a:solidFill>
                <a:latin typeface="Abadi"/>
              </a:rPr>
              <a:t>() is applied on specific columns such as </a:t>
            </a:r>
            <a:r>
              <a:rPr lang="en-US" sz="1600" dirty="0" err="1">
                <a:solidFill>
                  <a:schemeClr val="bg2">
                    <a:lumMod val="50000"/>
                  </a:schemeClr>
                </a:solidFill>
                <a:latin typeface="Abadi"/>
              </a:rPr>
              <a:t>LaunchSite</a:t>
            </a:r>
            <a:r>
              <a:rPr lang="en-US" sz="1600" dirty="0">
                <a:solidFill>
                  <a:schemeClr val="bg2">
                    <a:lumMod val="50000"/>
                  </a:schemeClr>
                </a:solidFill>
                <a:latin typeface="Abadi"/>
              </a:rPr>
              <a:t> and Orbit to understand the distribution of values.</a:t>
            </a:r>
          </a:p>
          <a:p>
            <a:r>
              <a:rPr lang="en-US" sz="1400" dirty="0">
                <a:latin typeface="Abadi"/>
              </a:rPr>
              <a:t>Landing Outcomes: </a:t>
            </a:r>
            <a:r>
              <a:rPr lang="en-US" sz="1600" dirty="0">
                <a:solidFill>
                  <a:schemeClr val="bg2">
                    <a:lumMod val="50000"/>
                  </a:schemeClr>
                </a:solidFill>
                <a:latin typeface="Abadi"/>
              </a:rPr>
              <a:t>The code counts the different landing outcomes in the Outcome column and identifies the ones considered as "bad outcomes.“</a:t>
            </a:r>
          </a:p>
          <a:p>
            <a:r>
              <a:rPr lang="en-US" sz="1400" dirty="0">
                <a:latin typeface="Abadi"/>
              </a:rPr>
              <a:t>Classify Landings: </a:t>
            </a:r>
            <a:r>
              <a:rPr lang="en-US" sz="1600" dirty="0">
                <a:solidFill>
                  <a:schemeClr val="bg2">
                    <a:lumMod val="50000"/>
                  </a:schemeClr>
                </a:solidFill>
                <a:latin typeface="Abadi"/>
              </a:rPr>
              <a:t>A new binary Class column is created where: 0 indicates a bad landing outcome.1 indicates a successful landing.</a:t>
            </a:r>
          </a:p>
          <a:p>
            <a:r>
              <a:rPr lang="en-US" sz="1400" dirty="0">
                <a:latin typeface="Abadi"/>
              </a:rPr>
              <a:t>Calculate Mean of Class: </a:t>
            </a:r>
            <a:r>
              <a:rPr lang="en-US" sz="1600" dirty="0">
                <a:solidFill>
                  <a:schemeClr val="bg2">
                    <a:lumMod val="50000"/>
                  </a:schemeClr>
                </a:solidFill>
                <a:latin typeface="Abadi"/>
              </a:rPr>
              <a:t>The mean of the Class column is computed, which provides an overall success rate of the landings.</a:t>
            </a:r>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pic>
        <p:nvPicPr>
          <p:cNvPr id="10" name="Picture 9">
            <a:extLst>
              <a:ext uri="{FF2B5EF4-FFF2-40B4-BE49-F238E27FC236}">
                <a16:creationId xmlns:a16="http://schemas.microsoft.com/office/drawing/2014/main" id="{E97CFDEB-F125-4AA6-A210-9A6B347508FF}"/>
              </a:ext>
            </a:extLst>
          </p:cNvPr>
          <p:cNvPicPr>
            <a:picLocks noChangeAspect="1"/>
          </p:cNvPicPr>
          <p:nvPr/>
        </p:nvPicPr>
        <p:blipFill>
          <a:blip r:embed="rId3"/>
          <a:stretch>
            <a:fillRect/>
          </a:stretch>
        </p:blipFill>
        <p:spPr>
          <a:xfrm>
            <a:off x="7288896" y="1707832"/>
            <a:ext cx="4891953" cy="4282068"/>
          </a:xfrm>
          <a:prstGeom prst="rect">
            <a:avLst/>
          </a:prstGeom>
        </p:spPr>
      </p:pic>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338146"/>
            <a:ext cx="9745589" cy="5408342"/>
          </a:xfrm>
          <a:prstGeom prst="rect">
            <a:avLst/>
          </a:prstGeom>
        </p:spPr>
        <p:txBody>
          <a:bodyPr lIns="91440" tIns="45720" rIns="91440" bIns="45720" anchor="t"/>
          <a:lstStyle/>
          <a:p>
            <a:r>
              <a:rPr lang="en-US" sz="1400" dirty="0">
                <a:solidFill>
                  <a:schemeClr val="accent3">
                    <a:lumMod val="25000"/>
                  </a:schemeClr>
                </a:solidFill>
                <a:latin typeface="Abadi"/>
              </a:rPr>
              <a:t>Flight Number vs. Payload Mass (Scatter Plot with Categorical Plot)</a:t>
            </a:r>
          </a:p>
          <a:p>
            <a:pPr lvl="1"/>
            <a:r>
              <a:rPr lang="en-US" sz="1200" dirty="0">
                <a:solidFill>
                  <a:schemeClr val="bg2">
                    <a:lumMod val="50000"/>
                  </a:schemeClr>
                </a:solidFill>
                <a:latin typeface="Abadi"/>
              </a:rPr>
              <a:t>This plot was used to explore the relationship between the flight number and the payload mass of the missions. By using hue='Class', the success class (whether the mission was successful or not) is visualized, helping to identify any patterns or trends related to payload mass and flight success.</a:t>
            </a:r>
          </a:p>
          <a:p>
            <a:r>
              <a:rPr lang="en-US" sz="1400" dirty="0">
                <a:solidFill>
                  <a:schemeClr val="accent3">
                    <a:lumMod val="25000"/>
                  </a:schemeClr>
                </a:solidFill>
                <a:latin typeface="Abadi"/>
              </a:rPr>
              <a:t>Flight Number vs. Launch Site (Scatter Plot with Categorical Plot)</a:t>
            </a:r>
          </a:p>
          <a:p>
            <a:pPr lvl="1"/>
            <a:r>
              <a:rPr lang="en-US" sz="1200" dirty="0">
                <a:solidFill>
                  <a:schemeClr val="bg2">
                    <a:lumMod val="50000"/>
                  </a:schemeClr>
                </a:solidFill>
                <a:latin typeface="Abadi"/>
              </a:rPr>
              <a:t>This chart visualizes how different launch sites are utilized across various flight numbers. It helps to understand if there is any relationship between the launch site and the flight number, as well as the success rate.</a:t>
            </a:r>
          </a:p>
          <a:p>
            <a:r>
              <a:rPr lang="en-US" sz="1400" dirty="0">
                <a:solidFill>
                  <a:schemeClr val="accent3">
                    <a:lumMod val="25000"/>
                  </a:schemeClr>
                </a:solidFill>
                <a:latin typeface="Abadi"/>
              </a:rPr>
              <a:t>Payload Mass vs. Launch Site (Scatter Plot)</a:t>
            </a:r>
          </a:p>
          <a:p>
            <a:pPr lvl="1"/>
            <a:r>
              <a:rPr lang="en-US" sz="1200" dirty="0">
                <a:solidFill>
                  <a:schemeClr val="bg2">
                    <a:lumMod val="50000"/>
                  </a:schemeClr>
                </a:solidFill>
                <a:latin typeface="Abadi"/>
              </a:rPr>
              <a:t>This plot examines how payload mass varies across different launch sites. It’s useful for understanding whether certain launch sites are associated with heavier or lighter payloads and how this might relate to the success of the missions.</a:t>
            </a:r>
          </a:p>
          <a:p>
            <a:r>
              <a:rPr lang="en-US" sz="1400" dirty="0">
                <a:solidFill>
                  <a:schemeClr val="accent3">
                    <a:lumMod val="25000"/>
                  </a:schemeClr>
                </a:solidFill>
                <a:latin typeface="Abadi"/>
              </a:rPr>
              <a:t>Orbit vs. Mean Success (Bar Plot)</a:t>
            </a:r>
          </a:p>
          <a:p>
            <a:pPr lvl="1"/>
            <a:r>
              <a:rPr lang="en-US" sz="1200" dirty="0">
                <a:solidFill>
                  <a:schemeClr val="bg2">
                    <a:lumMod val="50000"/>
                  </a:schemeClr>
                </a:solidFill>
                <a:latin typeface="Abadi"/>
              </a:rPr>
              <a:t>The bar plot shows the average success rate for different orbits. This visualization helps in identifying which orbits have higher or lower success rates, providing insights into the difficulty or success likelihood associated with each orbit type.</a:t>
            </a:r>
          </a:p>
          <a:p>
            <a:r>
              <a:rPr lang="en-US" sz="1400" dirty="0">
                <a:solidFill>
                  <a:schemeClr val="accent3">
                    <a:lumMod val="25000"/>
                  </a:schemeClr>
                </a:solidFill>
                <a:latin typeface="Abadi"/>
              </a:rPr>
              <a:t>Flight Number vs. Orbit (Scatter Plot)</a:t>
            </a:r>
          </a:p>
          <a:p>
            <a:pPr lvl="1"/>
            <a:r>
              <a:rPr lang="en-US" sz="1200" dirty="0">
                <a:solidFill>
                  <a:schemeClr val="bg2">
                    <a:lumMod val="50000"/>
                  </a:schemeClr>
                </a:solidFill>
                <a:latin typeface="Abadi"/>
              </a:rPr>
              <a:t>This plot helps in understanding the distribution of orbits across different flight numbers and their associated success rates. It’s useful for identifying any trends between the type of orbit and the flight’s success.</a:t>
            </a:r>
          </a:p>
          <a:p>
            <a:r>
              <a:rPr lang="en-US" sz="1400" dirty="0">
                <a:solidFill>
                  <a:schemeClr val="accent3">
                    <a:lumMod val="25000"/>
                  </a:schemeClr>
                </a:solidFill>
                <a:latin typeface="Abadi"/>
              </a:rPr>
              <a:t>Payload Mass vs. Orbit (Scatter Plot)</a:t>
            </a:r>
          </a:p>
          <a:p>
            <a:pPr lvl="1"/>
            <a:r>
              <a:rPr lang="en-US" sz="1200" dirty="0">
                <a:solidFill>
                  <a:schemeClr val="bg2">
                    <a:lumMod val="50000"/>
                  </a:schemeClr>
                </a:solidFill>
                <a:latin typeface="Abadi"/>
              </a:rPr>
              <a:t>Similar to the previous plots, this chart explores the relationship between payload mass and orbit, helping to identify if certain orbits are more likely to carry heavier or lighter payloads and how that correlates with mission success.</a:t>
            </a:r>
          </a:p>
          <a:p>
            <a:r>
              <a:rPr lang="en-US" sz="1400" dirty="0">
                <a:solidFill>
                  <a:schemeClr val="accent3">
                    <a:lumMod val="25000"/>
                  </a:schemeClr>
                </a:solidFill>
                <a:latin typeface="Abadi"/>
              </a:rPr>
              <a:t>Year vs. Success Rate (Line Plot)</a:t>
            </a:r>
          </a:p>
          <a:p>
            <a:pPr lvl="1"/>
            <a:r>
              <a:rPr lang="en-US" sz="1200" dirty="0">
                <a:solidFill>
                  <a:schemeClr val="bg2">
                    <a:lumMod val="50000"/>
                  </a:schemeClr>
                </a:solidFill>
                <a:latin typeface="Abadi"/>
              </a:rPr>
              <a:t>The line plot shows how the success rate of missions has changed over time. This is crucial for understanding the overall improvement or decline in mission success rates and could indicate technological advancements or other significant changes over the years.</a:t>
            </a:r>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1081095" y="1360304"/>
            <a:ext cx="9985973" cy="5257312"/>
          </a:xfrm>
          <a:prstGeom prst="rect">
            <a:avLst/>
          </a:prstGeom>
        </p:spPr>
        <p:txBody>
          <a:bodyPr lIns="91440" tIns="45720" rIns="91440" bIns="45720" anchor="t"/>
          <a:lstStyle/>
          <a:p>
            <a:pPr>
              <a:lnSpc>
                <a:spcPct val="150000"/>
              </a:lnSpc>
            </a:pPr>
            <a:r>
              <a:rPr lang="en-US" sz="1400" dirty="0">
                <a:solidFill>
                  <a:schemeClr val="accent3">
                    <a:lumMod val="25000"/>
                  </a:schemeClr>
                </a:solidFill>
                <a:latin typeface="Abadi"/>
              </a:rPr>
              <a:t>SQL Queries Summary:</a:t>
            </a:r>
          </a:p>
          <a:p>
            <a:pPr lvl="1">
              <a:lnSpc>
                <a:spcPct val="150000"/>
              </a:lnSpc>
            </a:pPr>
            <a:r>
              <a:rPr lang="en-US" sz="1400" dirty="0">
                <a:solidFill>
                  <a:schemeClr val="accent3">
                    <a:lumMod val="25000"/>
                  </a:schemeClr>
                </a:solidFill>
                <a:latin typeface="Abadi"/>
              </a:rPr>
              <a:t>Library Installation and Setup: </a:t>
            </a:r>
            <a:r>
              <a:rPr lang="en-US" sz="1200" dirty="0">
                <a:solidFill>
                  <a:schemeClr val="bg2">
                    <a:lumMod val="50000"/>
                  </a:schemeClr>
                </a:solidFill>
                <a:latin typeface="Abadi"/>
              </a:rPr>
              <a:t>Installed </a:t>
            </a:r>
            <a:r>
              <a:rPr lang="en-US" sz="1200" dirty="0" err="1">
                <a:solidFill>
                  <a:schemeClr val="bg2">
                    <a:lumMod val="50000"/>
                  </a:schemeClr>
                </a:solidFill>
                <a:latin typeface="Abadi"/>
              </a:rPr>
              <a:t>sqlalchemy</a:t>
            </a:r>
            <a:r>
              <a:rPr lang="en-US" sz="1200" dirty="0">
                <a:solidFill>
                  <a:schemeClr val="bg2">
                    <a:lumMod val="50000"/>
                  </a:schemeClr>
                </a:solidFill>
                <a:latin typeface="Abadi"/>
              </a:rPr>
              <a:t> and </a:t>
            </a:r>
            <a:r>
              <a:rPr lang="en-US" sz="1200" dirty="0" err="1">
                <a:solidFill>
                  <a:schemeClr val="bg2">
                    <a:lumMod val="50000"/>
                  </a:schemeClr>
                </a:solidFill>
                <a:latin typeface="Abadi"/>
              </a:rPr>
              <a:t>ipython-sql.Set</a:t>
            </a:r>
            <a:r>
              <a:rPr lang="en-US" sz="1200" dirty="0">
                <a:solidFill>
                  <a:schemeClr val="bg2">
                    <a:lumMod val="50000"/>
                  </a:schemeClr>
                </a:solidFill>
                <a:latin typeface="Abadi"/>
              </a:rPr>
              <a:t> up SQLite connection and loaded CSV data into SPACEXTBL.</a:t>
            </a:r>
          </a:p>
          <a:p>
            <a:pPr lvl="1">
              <a:lnSpc>
                <a:spcPct val="150000"/>
              </a:lnSpc>
            </a:pPr>
            <a:r>
              <a:rPr lang="en-US" sz="1400" dirty="0">
                <a:solidFill>
                  <a:schemeClr val="accent3">
                    <a:lumMod val="25000"/>
                  </a:schemeClr>
                </a:solidFill>
                <a:latin typeface="Abadi"/>
              </a:rPr>
              <a:t>Drop Table: </a:t>
            </a:r>
            <a:r>
              <a:rPr lang="en-US" sz="1200" dirty="0">
                <a:solidFill>
                  <a:schemeClr val="bg2">
                    <a:lumMod val="50000"/>
                  </a:schemeClr>
                </a:solidFill>
                <a:latin typeface="Abadi"/>
              </a:rPr>
              <a:t>Removed existing table SPACEXTABLE if it existed.</a:t>
            </a:r>
          </a:p>
          <a:p>
            <a:pPr lvl="1">
              <a:lnSpc>
                <a:spcPct val="150000"/>
              </a:lnSpc>
            </a:pPr>
            <a:r>
              <a:rPr lang="en-US" sz="1400" dirty="0">
                <a:solidFill>
                  <a:schemeClr val="accent3">
                    <a:lumMod val="25000"/>
                  </a:schemeClr>
                </a:solidFill>
                <a:latin typeface="Abadi"/>
              </a:rPr>
              <a:t>Create Table: </a:t>
            </a:r>
            <a:r>
              <a:rPr lang="en-US" sz="1200" dirty="0">
                <a:solidFill>
                  <a:schemeClr val="bg2">
                    <a:lumMod val="50000"/>
                  </a:schemeClr>
                </a:solidFill>
                <a:latin typeface="Abadi"/>
              </a:rPr>
              <a:t>Created SPACEXTABLE excluding null Date entries.</a:t>
            </a:r>
          </a:p>
          <a:p>
            <a:pPr lvl="1">
              <a:lnSpc>
                <a:spcPct val="150000"/>
              </a:lnSpc>
            </a:pPr>
            <a:r>
              <a:rPr lang="en-US" sz="1400" dirty="0">
                <a:solidFill>
                  <a:schemeClr val="accent3">
                    <a:lumMod val="25000"/>
                  </a:schemeClr>
                </a:solidFill>
                <a:latin typeface="Abadi"/>
              </a:rPr>
              <a:t>Distinct Launch Sites: </a:t>
            </a:r>
            <a:r>
              <a:rPr lang="en-US" sz="1200" dirty="0">
                <a:solidFill>
                  <a:schemeClr val="bg2">
                    <a:lumMod val="50000"/>
                  </a:schemeClr>
                </a:solidFill>
                <a:latin typeface="Abadi"/>
              </a:rPr>
              <a:t>Retrieved unique </a:t>
            </a:r>
            <a:r>
              <a:rPr lang="en-US" sz="1200" dirty="0" err="1">
                <a:solidFill>
                  <a:schemeClr val="bg2">
                    <a:lumMod val="50000"/>
                  </a:schemeClr>
                </a:solidFill>
                <a:latin typeface="Abadi"/>
              </a:rPr>
              <a:t>Launch_site</a:t>
            </a:r>
            <a:r>
              <a:rPr lang="en-US" sz="1200" dirty="0">
                <a:solidFill>
                  <a:schemeClr val="bg2">
                    <a:lumMod val="50000"/>
                  </a:schemeClr>
                </a:solidFill>
                <a:latin typeface="Abadi"/>
              </a:rPr>
              <a:t> values</a:t>
            </a:r>
            <a:r>
              <a:rPr lang="en-US" sz="1200" b="1" dirty="0"/>
              <a:t>.</a:t>
            </a:r>
          </a:p>
          <a:p>
            <a:pPr lvl="1">
              <a:lnSpc>
                <a:spcPct val="150000"/>
              </a:lnSpc>
            </a:pPr>
            <a:r>
              <a:rPr lang="en-US" sz="1400" dirty="0">
                <a:solidFill>
                  <a:schemeClr val="accent3">
                    <a:lumMod val="25000"/>
                  </a:schemeClr>
                </a:solidFill>
                <a:latin typeface="Abadi"/>
              </a:rPr>
              <a:t>Filtered Launch Site: </a:t>
            </a:r>
            <a:r>
              <a:rPr lang="en-US" sz="1200" dirty="0">
                <a:solidFill>
                  <a:schemeClr val="bg2">
                    <a:lumMod val="50000"/>
                  </a:schemeClr>
                </a:solidFill>
                <a:latin typeface="Abadi"/>
              </a:rPr>
              <a:t>Fetched records where </a:t>
            </a:r>
            <a:r>
              <a:rPr lang="en-US" sz="1200" dirty="0" err="1">
                <a:solidFill>
                  <a:schemeClr val="bg2">
                    <a:lumMod val="50000"/>
                  </a:schemeClr>
                </a:solidFill>
                <a:latin typeface="Abadi"/>
              </a:rPr>
              <a:t>Launch_site</a:t>
            </a:r>
            <a:r>
              <a:rPr lang="en-US" sz="1200" dirty="0">
                <a:solidFill>
                  <a:schemeClr val="bg2">
                    <a:lumMod val="50000"/>
                  </a:schemeClr>
                </a:solidFill>
                <a:latin typeface="Abadi"/>
              </a:rPr>
              <a:t> starts with "CCA".</a:t>
            </a:r>
          </a:p>
          <a:p>
            <a:pPr lvl="1">
              <a:lnSpc>
                <a:spcPct val="150000"/>
              </a:lnSpc>
            </a:pPr>
            <a:r>
              <a:rPr lang="en-US" sz="1400" dirty="0">
                <a:solidFill>
                  <a:schemeClr val="accent3">
                    <a:lumMod val="25000"/>
                  </a:schemeClr>
                </a:solidFill>
                <a:latin typeface="Abadi"/>
              </a:rPr>
              <a:t>NASA Payload Mass: </a:t>
            </a:r>
            <a:r>
              <a:rPr lang="en-US" sz="1200" dirty="0">
                <a:solidFill>
                  <a:schemeClr val="bg2">
                    <a:lumMod val="50000"/>
                  </a:schemeClr>
                </a:solidFill>
                <a:latin typeface="Abadi"/>
              </a:rPr>
              <a:t>Summed PAYLOAD_MASS__KG_ for 'NASA (CRS)’.</a:t>
            </a:r>
          </a:p>
          <a:p>
            <a:pPr lvl="1">
              <a:lnSpc>
                <a:spcPct val="150000"/>
              </a:lnSpc>
            </a:pPr>
            <a:r>
              <a:rPr lang="en-US" sz="1400" dirty="0">
                <a:solidFill>
                  <a:schemeClr val="accent3">
                    <a:lumMod val="25000"/>
                  </a:schemeClr>
                </a:solidFill>
                <a:latin typeface="Abadi"/>
              </a:rPr>
              <a:t>Booster Version Payload Mass: </a:t>
            </a:r>
            <a:r>
              <a:rPr lang="en-US" sz="1200" dirty="0">
                <a:solidFill>
                  <a:schemeClr val="bg2">
                    <a:lumMod val="50000"/>
                  </a:schemeClr>
                </a:solidFill>
                <a:latin typeface="Abadi"/>
              </a:rPr>
              <a:t>Aggregated payload mass for 'F9 v1.1%' booster version.</a:t>
            </a:r>
          </a:p>
          <a:p>
            <a:pPr lvl="1">
              <a:lnSpc>
                <a:spcPct val="150000"/>
              </a:lnSpc>
            </a:pPr>
            <a:r>
              <a:rPr lang="en-US" sz="1400" dirty="0">
                <a:solidFill>
                  <a:schemeClr val="accent3">
                    <a:lumMod val="25000"/>
                  </a:schemeClr>
                </a:solidFill>
                <a:latin typeface="Abadi"/>
              </a:rPr>
              <a:t>Earliest Successful Ground Landing: </a:t>
            </a:r>
            <a:r>
              <a:rPr lang="en-US" sz="1200" dirty="0">
                <a:solidFill>
                  <a:schemeClr val="bg2">
                    <a:lumMod val="50000"/>
                  </a:schemeClr>
                </a:solidFill>
                <a:latin typeface="Abadi"/>
              </a:rPr>
              <a:t>Found earliest date for 'Success (ground pad)’.</a:t>
            </a:r>
          </a:p>
          <a:p>
            <a:pPr lvl="1">
              <a:lnSpc>
                <a:spcPct val="150000"/>
              </a:lnSpc>
            </a:pPr>
            <a:r>
              <a:rPr lang="en-US" sz="1400" dirty="0">
                <a:solidFill>
                  <a:schemeClr val="accent3">
                    <a:lumMod val="25000"/>
                  </a:schemeClr>
                </a:solidFill>
                <a:latin typeface="Abadi"/>
              </a:rPr>
              <a:t>Filtered Booster Version:</a:t>
            </a:r>
            <a:r>
              <a:rPr lang="en-US" sz="1200" b="1" dirty="0"/>
              <a:t> </a:t>
            </a:r>
            <a:r>
              <a:rPr lang="en-US" sz="1200" dirty="0">
                <a:solidFill>
                  <a:schemeClr val="bg2">
                    <a:lumMod val="50000"/>
                  </a:schemeClr>
                </a:solidFill>
                <a:latin typeface="Abadi"/>
              </a:rPr>
              <a:t>Identified booster versions with successful drone ship landings and payloads between 4000-6000 kg.</a:t>
            </a:r>
          </a:p>
          <a:p>
            <a:pPr lvl="1">
              <a:lnSpc>
                <a:spcPct val="150000"/>
              </a:lnSpc>
            </a:pPr>
            <a:r>
              <a:rPr lang="en-US" sz="1400" dirty="0">
                <a:solidFill>
                  <a:schemeClr val="accent3">
                    <a:lumMod val="25000"/>
                  </a:schemeClr>
                </a:solidFill>
                <a:latin typeface="Abadi"/>
              </a:rPr>
              <a:t>Mission Outcomes Count: </a:t>
            </a:r>
            <a:r>
              <a:rPr lang="en-US" sz="1200" dirty="0">
                <a:solidFill>
                  <a:schemeClr val="bg2">
                    <a:lumMod val="50000"/>
                  </a:schemeClr>
                </a:solidFill>
                <a:latin typeface="Abadi"/>
              </a:rPr>
              <a:t>Counted occurrences of each </a:t>
            </a:r>
            <a:r>
              <a:rPr lang="en-US" sz="1200" dirty="0" err="1">
                <a:solidFill>
                  <a:schemeClr val="bg2">
                    <a:lumMod val="50000"/>
                  </a:schemeClr>
                </a:solidFill>
                <a:latin typeface="Abadi"/>
              </a:rPr>
              <a:t>Mission_Outcome</a:t>
            </a:r>
            <a:r>
              <a:rPr lang="en-US" sz="1200" dirty="0">
                <a:solidFill>
                  <a:schemeClr val="bg2">
                    <a:lumMod val="50000"/>
                  </a:schemeClr>
                </a:solidFill>
                <a:latin typeface="Abadi"/>
              </a:rPr>
              <a:t>.</a:t>
            </a:r>
          </a:p>
          <a:p>
            <a:pPr lvl="1">
              <a:lnSpc>
                <a:spcPct val="150000"/>
              </a:lnSpc>
            </a:pPr>
            <a:r>
              <a:rPr lang="en-US" sz="1400" dirty="0">
                <a:solidFill>
                  <a:schemeClr val="accent3">
                    <a:lumMod val="25000"/>
                  </a:schemeClr>
                </a:solidFill>
                <a:latin typeface="Abadi"/>
              </a:rPr>
              <a:t>Max Payload Booster Version: </a:t>
            </a:r>
            <a:r>
              <a:rPr lang="en-US" sz="1200" dirty="0">
                <a:solidFill>
                  <a:schemeClr val="bg2">
                    <a:lumMod val="50000"/>
                  </a:schemeClr>
                </a:solidFill>
                <a:latin typeface="Abadi"/>
              </a:rPr>
              <a:t>Identified booster version with the maximum payload mass.</a:t>
            </a:r>
          </a:p>
          <a:p>
            <a:pPr lvl="1">
              <a:lnSpc>
                <a:spcPct val="150000"/>
              </a:lnSpc>
            </a:pPr>
            <a:r>
              <a:rPr lang="en-US" sz="1400" dirty="0">
                <a:solidFill>
                  <a:schemeClr val="accent3">
                    <a:lumMod val="25000"/>
                  </a:schemeClr>
                </a:solidFill>
                <a:latin typeface="Abadi"/>
              </a:rPr>
              <a:t>Failed Drone Ship Landings: </a:t>
            </a:r>
            <a:r>
              <a:rPr lang="en-US" sz="1200" dirty="0">
                <a:solidFill>
                  <a:schemeClr val="bg2">
                    <a:lumMod val="50000"/>
                  </a:schemeClr>
                </a:solidFill>
                <a:latin typeface="Abadi"/>
              </a:rPr>
              <a:t>Analyzed failures by extracting the month from the date.</a:t>
            </a:r>
          </a:p>
          <a:p>
            <a:pPr lvl="1">
              <a:lnSpc>
                <a:spcPct val="150000"/>
              </a:lnSpc>
            </a:pPr>
            <a:r>
              <a:rPr lang="en-US" sz="1400" dirty="0">
                <a:solidFill>
                  <a:schemeClr val="accent3">
                    <a:lumMod val="25000"/>
                  </a:schemeClr>
                </a:solidFill>
                <a:latin typeface="Abadi"/>
              </a:rPr>
              <a:t>Landing Outcomes Analysis: </a:t>
            </a:r>
            <a:r>
              <a:rPr lang="en-US" sz="1200" dirty="0">
                <a:solidFill>
                  <a:schemeClr val="bg2">
                    <a:lumMod val="50000"/>
                  </a:schemeClr>
                </a:solidFill>
                <a:latin typeface="Abadi"/>
              </a:rPr>
              <a:t>Counted landing outcomes between 2010-06-04 and 2017-03-20, ordered by frequency.</a:t>
            </a:r>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51777" y="1423446"/>
            <a:ext cx="6203548" cy="5349987"/>
          </a:xfrm>
          <a:prstGeom prst="rect">
            <a:avLst/>
          </a:prstGeom>
        </p:spPr>
        <p:txBody>
          <a:bodyPr>
            <a:normAutofit fontScale="92500" lnSpcReduction="10000"/>
          </a:bodyPr>
          <a:lstStyle/>
          <a:p>
            <a:pPr>
              <a:lnSpc>
                <a:spcPct val="150000"/>
              </a:lnSpc>
              <a:buFont typeface="Arial" panose="020B0604020202020204" pitchFamily="34" charset="0"/>
              <a:buChar char="•"/>
            </a:pPr>
            <a:r>
              <a:rPr lang="en-US" sz="1400" dirty="0">
                <a:solidFill>
                  <a:schemeClr val="accent3">
                    <a:lumMod val="25000"/>
                  </a:schemeClr>
                </a:solidFill>
                <a:latin typeface="Abadi"/>
              </a:rPr>
              <a:t>Data Loading and Preparation:</a:t>
            </a:r>
            <a:r>
              <a:rPr lang="en-US" sz="1050" dirty="0"/>
              <a:t> </a:t>
            </a:r>
            <a:r>
              <a:rPr lang="en-US" sz="1050" dirty="0">
                <a:solidFill>
                  <a:schemeClr val="bg2">
                    <a:lumMod val="50000"/>
                  </a:schemeClr>
                </a:solidFill>
                <a:latin typeface="Abadi"/>
              </a:rPr>
              <a:t>Loaded two datasets: one for features and one for the target variable (Class). Created a NumPy array for the target variable.</a:t>
            </a:r>
          </a:p>
          <a:p>
            <a:pPr>
              <a:lnSpc>
                <a:spcPct val="150000"/>
              </a:lnSpc>
            </a:pPr>
            <a:r>
              <a:rPr lang="en-US" sz="1400" dirty="0">
                <a:solidFill>
                  <a:schemeClr val="accent3">
                    <a:lumMod val="25000"/>
                  </a:schemeClr>
                </a:solidFill>
                <a:latin typeface="Abadi"/>
              </a:rPr>
              <a:t>Feature Standardization</a:t>
            </a:r>
            <a:r>
              <a:rPr lang="en-US" sz="1000" dirty="0"/>
              <a:t>: </a:t>
            </a:r>
            <a:r>
              <a:rPr lang="en-US" sz="1050" dirty="0">
                <a:solidFill>
                  <a:schemeClr val="bg2">
                    <a:lumMod val="50000"/>
                  </a:schemeClr>
                </a:solidFill>
                <a:latin typeface="Abadi"/>
              </a:rPr>
              <a:t>Used </a:t>
            </a:r>
            <a:r>
              <a:rPr lang="en-US" sz="1050" dirty="0" err="1">
                <a:solidFill>
                  <a:schemeClr val="bg2">
                    <a:lumMod val="50000"/>
                  </a:schemeClr>
                </a:solidFill>
                <a:latin typeface="Abadi"/>
              </a:rPr>
              <a:t>StandardScaler</a:t>
            </a:r>
            <a:r>
              <a:rPr lang="en-US" sz="1050" dirty="0">
                <a:solidFill>
                  <a:schemeClr val="bg2">
                    <a:lumMod val="50000"/>
                  </a:schemeClr>
                </a:solidFill>
                <a:latin typeface="Abadi"/>
              </a:rPr>
              <a:t> to standardize the feature data.</a:t>
            </a:r>
          </a:p>
          <a:p>
            <a:pPr>
              <a:lnSpc>
                <a:spcPct val="150000"/>
              </a:lnSpc>
            </a:pPr>
            <a:r>
              <a:rPr lang="en-US" sz="1400" dirty="0">
                <a:solidFill>
                  <a:schemeClr val="accent3">
                    <a:lumMod val="25000"/>
                  </a:schemeClr>
                </a:solidFill>
                <a:latin typeface="Abadi"/>
              </a:rPr>
              <a:t>Train-Test Split: </a:t>
            </a:r>
            <a:r>
              <a:rPr lang="en-US" sz="1050" dirty="0">
                <a:solidFill>
                  <a:schemeClr val="bg2">
                    <a:lumMod val="50000"/>
                  </a:schemeClr>
                </a:solidFill>
                <a:latin typeface="Abadi"/>
              </a:rPr>
              <a:t>Split the data into training (80%) and testing (20%) sets using </a:t>
            </a:r>
            <a:r>
              <a:rPr lang="en-US" sz="1050" dirty="0" err="1">
                <a:solidFill>
                  <a:schemeClr val="bg2">
                    <a:lumMod val="50000"/>
                  </a:schemeClr>
                </a:solidFill>
                <a:latin typeface="Abadi"/>
              </a:rPr>
              <a:t>train_test_split</a:t>
            </a:r>
            <a:r>
              <a:rPr lang="en-US" sz="1050" dirty="0">
                <a:solidFill>
                  <a:schemeClr val="bg2">
                    <a:lumMod val="50000"/>
                  </a:schemeClr>
                </a:solidFill>
                <a:latin typeface="Abadi"/>
              </a:rPr>
              <a:t>.</a:t>
            </a:r>
          </a:p>
          <a:p>
            <a:pPr>
              <a:lnSpc>
                <a:spcPct val="150000"/>
              </a:lnSpc>
            </a:pPr>
            <a:r>
              <a:rPr lang="en-US" sz="1400" dirty="0">
                <a:solidFill>
                  <a:schemeClr val="accent3">
                    <a:lumMod val="25000"/>
                  </a:schemeClr>
                </a:solidFill>
                <a:latin typeface="Abadi"/>
              </a:rPr>
              <a:t>Model Selection: </a:t>
            </a:r>
            <a:r>
              <a:rPr lang="en-US" sz="1050" dirty="0">
                <a:solidFill>
                  <a:schemeClr val="bg2">
                    <a:lumMod val="50000"/>
                  </a:schemeClr>
                </a:solidFill>
                <a:latin typeface="Abadi"/>
              </a:rPr>
              <a:t>Four classification models were selected: Logistic Regression, Support Vector Machine (SVM), Decision Tree, and K-Nearest Neighbors (KNN).</a:t>
            </a:r>
          </a:p>
          <a:p>
            <a:pPr>
              <a:lnSpc>
                <a:spcPct val="150000"/>
              </a:lnSpc>
            </a:pPr>
            <a:r>
              <a:rPr lang="en-US" sz="1400" dirty="0">
                <a:solidFill>
                  <a:schemeClr val="accent3">
                    <a:lumMod val="25000"/>
                  </a:schemeClr>
                </a:solidFill>
                <a:latin typeface="Abadi"/>
              </a:rPr>
              <a:t>Hyperparameter Tuning with </a:t>
            </a:r>
            <a:r>
              <a:rPr lang="en-US" sz="1400" dirty="0" err="1">
                <a:solidFill>
                  <a:schemeClr val="accent3">
                    <a:lumMod val="25000"/>
                  </a:schemeClr>
                </a:solidFill>
                <a:latin typeface="Abadi"/>
              </a:rPr>
              <a:t>GridSearchCV</a:t>
            </a:r>
            <a:r>
              <a:rPr lang="en-US" sz="1400" dirty="0">
                <a:solidFill>
                  <a:schemeClr val="accent3">
                    <a:lumMod val="25000"/>
                  </a:schemeClr>
                </a:solidFill>
                <a:latin typeface="Abadi"/>
              </a:rPr>
              <a:t>: </a:t>
            </a:r>
            <a:r>
              <a:rPr lang="en-US" sz="1050" dirty="0">
                <a:solidFill>
                  <a:schemeClr val="bg2">
                    <a:lumMod val="50000"/>
                  </a:schemeClr>
                </a:solidFill>
                <a:latin typeface="Abadi"/>
              </a:rPr>
              <a:t>For each model, a set of hyperparameters was defined. </a:t>
            </a:r>
            <a:r>
              <a:rPr lang="en-US" sz="1050" dirty="0" err="1">
                <a:solidFill>
                  <a:schemeClr val="bg2">
                    <a:lumMod val="50000"/>
                  </a:schemeClr>
                </a:solidFill>
                <a:latin typeface="Abadi"/>
              </a:rPr>
              <a:t>GridSearchCV</a:t>
            </a:r>
            <a:r>
              <a:rPr lang="en-US" sz="1050" dirty="0">
                <a:solidFill>
                  <a:schemeClr val="bg2">
                    <a:lumMod val="50000"/>
                  </a:schemeClr>
                </a:solidFill>
                <a:latin typeface="Abadi"/>
              </a:rPr>
              <a:t> was used to find the best hyperparameters for each model</a:t>
            </a:r>
          </a:p>
          <a:p>
            <a:pPr>
              <a:lnSpc>
                <a:spcPct val="150000"/>
              </a:lnSpc>
            </a:pPr>
            <a:r>
              <a:rPr lang="en-US" sz="1400" dirty="0">
                <a:solidFill>
                  <a:schemeClr val="accent3">
                    <a:lumMod val="25000"/>
                  </a:schemeClr>
                </a:solidFill>
                <a:latin typeface="Abadi"/>
              </a:rPr>
              <a:t>Cross-Validation:</a:t>
            </a:r>
            <a:r>
              <a:rPr lang="en-US" sz="1000" dirty="0"/>
              <a:t> </a:t>
            </a:r>
            <a:r>
              <a:rPr lang="en-US" sz="1050" dirty="0">
                <a:solidFill>
                  <a:schemeClr val="bg2">
                    <a:lumMod val="50000"/>
                  </a:schemeClr>
                </a:solidFill>
                <a:latin typeface="Abadi"/>
              </a:rPr>
              <a:t>The grid search process included 10-fold cross-validation for each model.</a:t>
            </a:r>
          </a:p>
          <a:p>
            <a:pPr>
              <a:lnSpc>
                <a:spcPct val="150000"/>
              </a:lnSpc>
            </a:pPr>
            <a:r>
              <a:rPr lang="en-US" sz="1400" dirty="0">
                <a:solidFill>
                  <a:schemeClr val="accent3">
                    <a:lumMod val="25000"/>
                  </a:schemeClr>
                </a:solidFill>
                <a:latin typeface="Abadi"/>
              </a:rPr>
              <a:t>Model Evaluation on Test Data: </a:t>
            </a:r>
            <a:r>
              <a:rPr lang="en-US" sz="1050" dirty="0">
                <a:solidFill>
                  <a:schemeClr val="bg2">
                    <a:lumMod val="50000"/>
                  </a:schemeClr>
                </a:solidFill>
                <a:latin typeface="Abadi"/>
              </a:rPr>
              <a:t>Each tuned model was evaluated on the test data using the score method. Confusion matrices were plotted to visualize the performance.</a:t>
            </a:r>
          </a:p>
          <a:p>
            <a:pPr>
              <a:lnSpc>
                <a:spcPct val="150000"/>
              </a:lnSpc>
            </a:pPr>
            <a:r>
              <a:rPr lang="en-US" sz="1400" dirty="0">
                <a:solidFill>
                  <a:schemeClr val="accent3">
                    <a:lumMod val="25000"/>
                  </a:schemeClr>
                </a:solidFill>
                <a:latin typeface="Abadi"/>
              </a:rPr>
              <a:t>Performance Comparison: </a:t>
            </a:r>
            <a:r>
              <a:rPr lang="en-US" sz="1050" dirty="0">
                <a:solidFill>
                  <a:schemeClr val="bg2">
                    <a:lumMod val="50000"/>
                  </a:schemeClr>
                </a:solidFill>
                <a:latin typeface="Abadi"/>
              </a:rPr>
              <a:t>The accuracy scores of all models on the test data were compared.</a:t>
            </a:r>
          </a:p>
          <a:p>
            <a:pPr>
              <a:lnSpc>
                <a:spcPct val="150000"/>
              </a:lnSpc>
            </a:pPr>
            <a:r>
              <a:rPr lang="en-US" sz="1400" dirty="0">
                <a:solidFill>
                  <a:schemeClr val="accent3">
                    <a:lumMod val="25000"/>
                  </a:schemeClr>
                </a:solidFill>
                <a:latin typeface="Abadi"/>
              </a:rPr>
              <a:t>Best Model Selection: </a:t>
            </a:r>
            <a:r>
              <a:rPr lang="en-US" sz="1050" dirty="0">
                <a:solidFill>
                  <a:schemeClr val="bg2">
                    <a:lumMod val="50000"/>
                  </a:schemeClr>
                </a:solidFill>
                <a:latin typeface="Abadi"/>
              </a:rPr>
              <a:t>The model with the highest accuracy on the test data was identified as the best performing model.</a:t>
            </a:r>
          </a:p>
          <a:p>
            <a:pPr>
              <a:lnSpc>
                <a:spcPct val="150000"/>
              </a:lnSpc>
              <a:buFont typeface="Arial" panose="020B0604020202020204" pitchFamily="34" charset="0"/>
              <a:buChar char="•"/>
            </a:pPr>
            <a:r>
              <a:rPr lang="en-US" sz="1050" dirty="0">
                <a:solidFill>
                  <a:schemeClr val="bg2">
                    <a:lumMod val="50000"/>
                  </a:schemeClr>
                </a:solidFill>
                <a:latin typeface="Abadi"/>
              </a:rPr>
              <a:t>In this case, the </a:t>
            </a:r>
            <a:r>
              <a:rPr lang="en-US" sz="1400" dirty="0">
                <a:solidFill>
                  <a:schemeClr val="accent3">
                    <a:lumMod val="25000"/>
                  </a:schemeClr>
                </a:solidFill>
                <a:latin typeface="Abadi"/>
              </a:rPr>
              <a:t>Decision Tree model </a:t>
            </a:r>
            <a:r>
              <a:rPr lang="en-US" sz="1050" dirty="0">
                <a:solidFill>
                  <a:schemeClr val="bg2">
                    <a:lumMod val="50000"/>
                  </a:schemeClr>
                </a:solidFill>
                <a:latin typeface="Abadi"/>
              </a:rPr>
              <a:t>was found to be the best performing classification model for predicting SpaceX Falcon 9 first stage landings.</a:t>
            </a:r>
            <a:endParaRPr lang="en-US" sz="1000" b="1" dirty="0">
              <a:solidFill>
                <a:schemeClr val="bg2">
                  <a:lumMod val="50000"/>
                </a:schemeClr>
              </a:solidFill>
              <a:latin typeface="Abadi"/>
            </a:endParaRPr>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pic>
        <p:nvPicPr>
          <p:cNvPr id="6" name="Picture 5">
            <a:extLst>
              <a:ext uri="{FF2B5EF4-FFF2-40B4-BE49-F238E27FC236}">
                <a16:creationId xmlns:a16="http://schemas.microsoft.com/office/drawing/2014/main" id="{BA6738E0-B0D5-430C-AE47-C7D4F2C591A7}"/>
              </a:ext>
            </a:extLst>
          </p:cNvPr>
          <p:cNvPicPr>
            <a:picLocks noChangeAspect="1"/>
          </p:cNvPicPr>
          <p:nvPr/>
        </p:nvPicPr>
        <p:blipFill>
          <a:blip r:embed="rId3"/>
          <a:stretch>
            <a:fillRect/>
          </a:stretch>
        </p:blipFill>
        <p:spPr>
          <a:xfrm>
            <a:off x="6655325" y="1423447"/>
            <a:ext cx="5084898" cy="5349987"/>
          </a:xfrm>
          <a:prstGeom prst="rect">
            <a:avLst/>
          </a:prstGeom>
        </p:spPr>
      </p:pic>
    </p:spTree>
    <p:extLst>
      <p:ext uri="{BB962C8B-B14F-4D97-AF65-F5344CB8AC3E}">
        <p14:creationId xmlns:p14="http://schemas.microsoft.com/office/powerpoint/2010/main" val="181371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1024534" y="1533400"/>
            <a:ext cx="5291425" cy="4785950"/>
          </a:xfrm>
          <a:prstGeom prst="rect">
            <a:avLst/>
          </a:prstGeom>
        </p:spPr>
        <p:txBody>
          <a:bodyPr vert="horz" lIns="91440" tIns="45720" rIns="91440" bIns="45720" numCol="1" rtlCol="0">
            <a:normAutofit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300" dirty="0">
                <a:solidFill>
                  <a:schemeClr val="accent3">
                    <a:lumMod val="25000"/>
                  </a:schemeClr>
                </a:solidFill>
                <a:latin typeface="Abadi"/>
              </a:rPr>
              <a:t>Exploratory Data Analysis Results</a:t>
            </a:r>
          </a:p>
          <a:p>
            <a:r>
              <a:rPr lang="en-US" sz="1300" dirty="0">
                <a:solidFill>
                  <a:schemeClr val="accent3">
                    <a:lumMod val="25000"/>
                  </a:schemeClr>
                </a:solidFill>
                <a:latin typeface="Abadi"/>
              </a:rPr>
              <a:t>Flight Number &amp; Payload Mass: </a:t>
            </a:r>
            <a:r>
              <a:rPr lang="en-US" sz="1200" dirty="0">
                <a:solidFill>
                  <a:schemeClr val="bg2">
                    <a:lumMod val="50000"/>
                  </a:schemeClr>
                </a:solidFill>
                <a:latin typeface="Abadi"/>
              </a:rPr>
              <a:t>Certain payload masses are associated with higher success rates. Patterns suggest a relationship between payload mass and mission success.</a:t>
            </a:r>
          </a:p>
          <a:p>
            <a:endParaRPr lang="en-US" sz="100" dirty="0">
              <a:solidFill>
                <a:schemeClr val="bg2">
                  <a:lumMod val="50000"/>
                </a:schemeClr>
              </a:solidFill>
              <a:latin typeface="Abadi"/>
            </a:endParaRPr>
          </a:p>
          <a:p>
            <a:r>
              <a:rPr lang="en-US" sz="1300" dirty="0">
                <a:solidFill>
                  <a:schemeClr val="accent3">
                    <a:lumMod val="25000"/>
                  </a:schemeClr>
                </a:solidFill>
                <a:latin typeface="Abadi"/>
              </a:rPr>
              <a:t>Flight Number &amp; Launch Site: </a:t>
            </a:r>
            <a:r>
              <a:rPr lang="en-US" sz="1200" dirty="0">
                <a:solidFill>
                  <a:schemeClr val="bg2">
                    <a:lumMod val="50000"/>
                  </a:schemeClr>
                </a:solidFill>
                <a:latin typeface="Abadi"/>
              </a:rPr>
              <a:t>Specific launch sites show better performance for certain flight numbers, indicating a possible link between launch site and success rates.</a:t>
            </a:r>
          </a:p>
          <a:p>
            <a:endParaRPr lang="en-US" sz="100" dirty="0">
              <a:solidFill>
                <a:schemeClr val="bg2">
                  <a:lumMod val="50000"/>
                </a:schemeClr>
              </a:solidFill>
              <a:latin typeface="Abadi"/>
            </a:endParaRPr>
          </a:p>
          <a:p>
            <a:r>
              <a:rPr lang="en-US" sz="1300" dirty="0">
                <a:solidFill>
                  <a:schemeClr val="accent3">
                    <a:lumMod val="25000"/>
                  </a:schemeClr>
                </a:solidFill>
                <a:latin typeface="Abadi"/>
              </a:rPr>
              <a:t>Payload Mass &amp; Launch Site:</a:t>
            </a:r>
            <a:r>
              <a:rPr lang="en-US" sz="1200" b="1" dirty="0">
                <a:solidFill>
                  <a:schemeClr val="tx1"/>
                </a:solidFill>
                <a:latin typeface="+mn-lt"/>
              </a:rPr>
              <a:t> </a:t>
            </a:r>
            <a:r>
              <a:rPr lang="en-US" sz="1200" dirty="0">
                <a:solidFill>
                  <a:schemeClr val="bg2">
                    <a:lumMod val="50000"/>
                  </a:schemeClr>
                </a:solidFill>
                <a:latin typeface="Abadi"/>
              </a:rPr>
              <a:t>Heavier payloads tend to be launched from specific sites, potentially influencing mission success outcomes.</a:t>
            </a:r>
          </a:p>
          <a:p>
            <a:endParaRPr lang="en-US" sz="100" dirty="0">
              <a:solidFill>
                <a:schemeClr val="bg2">
                  <a:lumMod val="50000"/>
                </a:schemeClr>
              </a:solidFill>
              <a:latin typeface="Abadi"/>
            </a:endParaRPr>
          </a:p>
          <a:p>
            <a:r>
              <a:rPr lang="en-US" sz="1300" dirty="0">
                <a:solidFill>
                  <a:schemeClr val="accent3">
                    <a:lumMod val="25000"/>
                  </a:schemeClr>
                </a:solidFill>
                <a:latin typeface="Abadi"/>
              </a:rPr>
              <a:t>Orbit &amp; Mean Success Rate: </a:t>
            </a:r>
            <a:r>
              <a:rPr lang="en-US" sz="1200" dirty="0">
                <a:solidFill>
                  <a:schemeClr val="bg2">
                    <a:lumMod val="50000"/>
                  </a:schemeClr>
                </a:solidFill>
                <a:latin typeface="Abadi"/>
              </a:rPr>
              <a:t>Some orbits have higher average success rates, suggesting they may be less risky and more favorable for mission planning.</a:t>
            </a:r>
          </a:p>
          <a:p>
            <a:endParaRPr lang="en-US" sz="100" dirty="0">
              <a:solidFill>
                <a:schemeClr val="bg2">
                  <a:lumMod val="50000"/>
                </a:schemeClr>
              </a:solidFill>
              <a:latin typeface="Abadi"/>
            </a:endParaRPr>
          </a:p>
          <a:p>
            <a:r>
              <a:rPr lang="en-US" sz="1300" dirty="0">
                <a:solidFill>
                  <a:schemeClr val="accent3">
                    <a:lumMod val="25000"/>
                  </a:schemeClr>
                </a:solidFill>
                <a:latin typeface="Abadi"/>
              </a:rPr>
              <a:t>Flight Number &amp; Orbit: </a:t>
            </a:r>
            <a:r>
              <a:rPr lang="en-US" sz="1200" dirty="0">
                <a:solidFill>
                  <a:schemeClr val="bg2">
                    <a:lumMod val="50000"/>
                  </a:schemeClr>
                </a:solidFill>
                <a:latin typeface="Abadi"/>
              </a:rPr>
              <a:t>Certain orbits are consistently linked to successful missions, indicating strategic orbit selection could improve mission outcomes.</a:t>
            </a:r>
          </a:p>
          <a:p>
            <a:endParaRPr lang="en-US" sz="100" dirty="0">
              <a:solidFill>
                <a:schemeClr val="bg2">
                  <a:lumMod val="50000"/>
                </a:schemeClr>
              </a:solidFill>
              <a:latin typeface="Abadi"/>
            </a:endParaRPr>
          </a:p>
          <a:p>
            <a:r>
              <a:rPr lang="en-US" sz="1300" dirty="0">
                <a:solidFill>
                  <a:schemeClr val="accent3">
                    <a:lumMod val="25000"/>
                  </a:schemeClr>
                </a:solidFill>
                <a:latin typeface="Abadi"/>
              </a:rPr>
              <a:t>Payload Mass &amp; Orbit: </a:t>
            </a:r>
            <a:r>
              <a:rPr lang="en-US" sz="1200" dirty="0">
                <a:solidFill>
                  <a:schemeClr val="bg2">
                    <a:lumMod val="50000"/>
                  </a:schemeClr>
                </a:solidFill>
                <a:latin typeface="Abadi"/>
              </a:rPr>
              <a:t>The relationship between payload mass and orbit type highlights the need for tailored mission planning to optimize success.</a:t>
            </a:r>
          </a:p>
          <a:p>
            <a:endParaRPr lang="en-US" sz="100" dirty="0">
              <a:solidFill>
                <a:schemeClr val="bg2">
                  <a:lumMod val="50000"/>
                </a:schemeClr>
              </a:solidFill>
              <a:latin typeface="Abadi"/>
            </a:endParaRPr>
          </a:p>
          <a:p>
            <a:r>
              <a:rPr lang="en-US" sz="1300" dirty="0">
                <a:solidFill>
                  <a:schemeClr val="accent3">
                    <a:lumMod val="25000"/>
                  </a:schemeClr>
                </a:solidFill>
                <a:latin typeface="Abadi"/>
              </a:rPr>
              <a:t>Yearly Success Rate:</a:t>
            </a:r>
            <a:r>
              <a:rPr lang="en-US" sz="1200" b="1" dirty="0">
                <a:solidFill>
                  <a:schemeClr val="tx1"/>
                </a:solidFill>
                <a:latin typeface="+mn-lt"/>
              </a:rPr>
              <a:t> </a:t>
            </a:r>
            <a:r>
              <a:rPr lang="en-US" sz="1200" dirty="0">
                <a:solidFill>
                  <a:schemeClr val="bg2">
                    <a:lumMod val="50000"/>
                  </a:schemeClr>
                </a:solidFill>
                <a:latin typeface="Abadi"/>
              </a:rPr>
              <a:t>Success rates have improved over time, reflecting advancements in technology and mission execution.</a:t>
            </a:r>
          </a:p>
          <a:p>
            <a:endParaRPr lang="en-US" sz="800" dirty="0"/>
          </a:p>
          <a:p>
            <a:endParaRPr lang="en-US" sz="800" dirty="0"/>
          </a:p>
          <a:p>
            <a:endParaRPr lang="en-US" sz="800" dirty="0"/>
          </a:p>
          <a:p>
            <a:endParaRPr lang="en-US" sz="1050" dirty="0"/>
          </a:p>
          <a:p>
            <a:endParaRPr lang="en-US" sz="1400" dirty="0"/>
          </a:p>
          <a:p>
            <a:pPr lvl="1"/>
            <a:endParaRPr lang="en-US" sz="1800" dirty="0"/>
          </a:p>
          <a:p>
            <a:pPr marL="457200" lvl="1" indent="0">
              <a:buNone/>
            </a:pPr>
            <a:endParaRPr lang="en-US" sz="1800" dirty="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a:xfrm>
            <a:off x="11623249" y="6118531"/>
            <a:ext cx="466318" cy="401638"/>
          </a:xfrm>
        </p:spPr>
        <p:txBody>
          <a:bodyPr/>
          <a:lstStyle/>
          <a:p>
            <a:fld id="{5075537C-CA84-1446-933C-8E9D027F9201}" type="slidenum">
              <a:rPr lang="en-US" smtClean="0"/>
              <a:t>14</a:t>
            </a:fld>
            <a:endParaRPr lang="en-US" dirty="0"/>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9" name="Content Placeholder 2">
            <a:extLst>
              <a:ext uri="{FF2B5EF4-FFF2-40B4-BE49-F238E27FC236}">
                <a16:creationId xmlns:a16="http://schemas.microsoft.com/office/drawing/2014/main" id="{68FEC0FF-A631-4EAC-903A-E2318930D0A4}"/>
              </a:ext>
            </a:extLst>
          </p:cNvPr>
          <p:cNvSpPr txBox="1">
            <a:spLocks/>
          </p:cNvSpPr>
          <p:nvPr/>
        </p:nvSpPr>
        <p:spPr>
          <a:xfrm>
            <a:off x="6711886" y="1549124"/>
            <a:ext cx="5052766" cy="466313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gn="ctr">
              <a:buNone/>
            </a:pPr>
            <a:r>
              <a:rPr lang="en-US" sz="1300" dirty="0">
                <a:solidFill>
                  <a:schemeClr val="accent3">
                    <a:lumMod val="25000"/>
                  </a:schemeClr>
                </a:solidFill>
                <a:latin typeface="Abadi"/>
              </a:rPr>
              <a:t>Predictive Analysis Results</a:t>
            </a:r>
          </a:p>
          <a:p>
            <a:r>
              <a:rPr lang="en-US" sz="1300" dirty="0">
                <a:solidFill>
                  <a:schemeClr val="accent3">
                    <a:lumMod val="25000"/>
                  </a:schemeClr>
                </a:solidFill>
                <a:latin typeface="Abadi"/>
              </a:rPr>
              <a:t>Models Evaluated</a:t>
            </a:r>
          </a:p>
          <a:p>
            <a:pPr lvl="1">
              <a:buFont typeface="Arial" panose="020B0604020202020204" pitchFamily="34" charset="0"/>
              <a:buChar char="•"/>
            </a:pPr>
            <a:r>
              <a:rPr lang="en-US" sz="1100" dirty="0">
                <a:solidFill>
                  <a:schemeClr val="bg2">
                    <a:lumMod val="50000"/>
                  </a:schemeClr>
                </a:solidFill>
                <a:latin typeface="Abadi"/>
              </a:rPr>
              <a:t>Logistic Regression</a:t>
            </a:r>
          </a:p>
          <a:p>
            <a:pPr lvl="1">
              <a:buFont typeface="Arial" panose="020B0604020202020204" pitchFamily="34" charset="0"/>
              <a:buChar char="•"/>
            </a:pPr>
            <a:r>
              <a:rPr lang="en-US" sz="1100" dirty="0">
                <a:solidFill>
                  <a:schemeClr val="bg2">
                    <a:lumMod val="50000"/>
                  </a:schemeClr>
                </a:solidFill>
                <a:latin typeface="Abadi"/>
              </a:rPr>
              <a:t>Support Vector Machine (SVM)</a:t>
            </a:r>
          </a:p>
          <a:p>
            <a:pPr lvl="1">
              <a:buFont typeface="Arial" panose="020B0604020202020204" pitchFamily="34" charset="0"/>
              <a:buChar char="•"/>
            </a:pPr>
            <a:r>
              <a:rPr lang="en-US" sz="1100" dirty="0">
                <a:solidFill>
                  <a:schemeClr val="bg2">
                    <a:lumMod val="50000"/>
                  </a:schemeClr>
                </a:solidFill>
                <a:latin typeface="Abadi"/>
              </a:rPr>
              <a:t>Decision Tree</a:t>
            </a:r>
          </a:p>
          <a:p>
            <a:pPr lvl="1">
              <a:buFont typeface="Arial" panose="020B0604020202020204" pitchFamily="34" charset="0"/>
              <a:buChar char="•"/>
            </a:pPr>
            <a:r>
              <a:rPr lang="en-US" sz="1100" dirty="0">
                <a:solidFill>
                  <a:schemeClr val="bg2">
                    <a:lumMod val="50000"/>
                  </a:schemeClr>
                </a:solidFill>
                <a:latin typeface="Abadi"/>
              </a:rPr>
              <a:t>K-Nearest Neighbors (KNN)</a:t>
            </a:r>
          </a:p>
          <a:p>
            <a:r>
              <a:rPr lang="en-US" sz="1300" dirty="0">
                <a:solidFill>
                  <a:schemeClr val="accent3">
                    <a:lumMod val="25000"/>
                  </a:schemeClr>
                </a:solidFill>
                <a:latin typeface="Abadi"/>
              </a:rPr>
              <a:t>Performance Results</a:t>
            </a:r>
          </a:p>
          <a:p>
            <a:pPr lvl="1">
              <a:buFont typeface="Arial" panose="020B0604020202020204" pitchFamily="34" charset="0"/>
              <a:buChar char="•"/>
            </a:pPr>
            <a:r>
              <a:rPr lang="en-US" sz="1100" dirty="0">
                <a:solidFill>
                  <a:schemeClr val="bg2">
                    <a:lumMod val="50000"/>
                  </a:schemeClr>
                </a:solidFill>
                <a:latin typeface="Abadi"/>
              </a:rPr>
              <a:t>All models achieved good accuracy on test data</a:t>
            </a:r>
          </a:p>
          <a:p>
            <a:pPr lvl="1">
              <a:buFont typeface="Arial" panose="020B0604020202020204" pitchFamily="34" charset="0"/>
              <a:buChar char="•"/>
            </a:pPr>
            <a:r>
              <a:rPr lang="en-US" sz="1100" dirty="0">
                <a:solidFill>
                  <a:schemeClr val="bg2">
                    <a:lumMod val="50000"/>
                  </a:schemeClr>
                </a:solidFill>
                <a:latin typeface="Abadi"/>
              </a:rPr>
              <a:t>Logistic Regression selected as best model </a:t>
            </a:r>
          </a:p>
          <a:p>
            <a:pPr marL="685800" lvl="2">
              <a:spcBef>
                <a:spcPts val="1000"/>
              </a:spcBef>
              <a:buFont typeface="Arial" panose="020B0604020202020204" pitchFamily="34" charset="0"/>
              <a:buChar char="•"/>
            </a:pPr>
            <a:r>
              <a:rPr lang="en-US" sz="1100" dirty="0">
                <a:solidFill>
                  <a:schemeClr val="bg2">
                    <a:lumMod val="50000"/>
                  </a:schemeClr>
                </a:solidFill>
                <a:latin typeface="Abadi"/>
              </a:rPr>
              <a:t>Best params: C=0.1, penalty='l2', solver='</a:t>
            </a:r>
            <a:r>
              <a:rPr lang="en-US" sz="1100" dirty="0" err="1">
                <a:solidFill>
                  <a:schemeClr val="bg2">
                    <a:lumMod val="50000"/>
                  </a:schemeClr>
                </a:solidFill>
                <a:latin typeface="Abadi"/>
              </a:rPr>
              <a:t>lbfgs</a:t>
            </a:r>
            <a:r>
              <a:rPr lang="en-US" sz="1100" dirty="0">
                <a:solidFill>
                  <a:schemeClr val="bg2">
                    <a:lumMod val="50000"/>
                  </a:schemeClr>
                </a:solidFill>
                <a:latin typeface="Abadi"/>
              </a:rPr>
              <a:t>'</a:t>
            </a:r>
          </a:p>
          <a:p>
            <a:pPr marL="685800" lvl="2">
              <a:spcBef>
                <a:spcPts val="1000"/>
              </a:spcBef>
              <a:buFont typeface="Arial" panose="020B0604020202020204" pitchFamily="34" charset="0"/>
              <a:buChar char="•"/>
            </a:pPr>
            <a:r>
              <a:rPr lang="en-US" sz="1100" dirty="0">
                <a:solidFill>
                  <a:schemeClr val="bg2">
                    <a:lumMod val="50000"/>
                  </a:schemeClr>
                </a:solidFill>
                <a:latin typeface="Abadi"/>
              </a:rPr>
              <a:t>Showed good class distinction</a:t>
            </a:r>
          </a:p>
          <a:p>
            <a:pPr marL="685800" lvl="2">
              <a:spcBef>
                <a:spcPts val="1000"/>
              </a:spcBef>
              <a:buFont typeface="Arial" panose="020B0604020202020204" pitchFamily="34" charset="0"/>
              <a:buChar char="•"/>
            </a:pPr>
            <a:r>
              <a:rPr lang="en-US" sz="1100" dirty="0">
                <a:solidFill>
                  <a:schemeClr val="bg2">
                    <a:lumMod val="50000"/>
                  </a:schemeClr>
                </a:solidFill>
                <a:latin typeface="Abadi"/>
              </a:rPr>
              <a:t>Main issue: Some false positives</a:t>
            </a:r>
          </a:p>
          <a:p>
            <a:r>
              <a:rPr lang="en-US" sz="1300" dirty="0">
                <a:solidFill>
                  <a:schemeClr val="accent3">
                    <a:lumMod val="25000"/>
                  </a:schemeClr>
                </a:solidFill>
                <a:latin typeface="Abadi"/>
              </a:rPr>
              <a:t>Key Takeaways</a:t>
            </a:r>
          </a:p>
          <a:p>
            <a:pPr lvl="1">
              <a:buFont typeface="Arial" panose="020B0604020202020204" pitchFamily="34" charset="0"/>
              <a:buChar char="•"/>
            </a:pPr>
            <a:r>
              <a:rPr lang="en-US" sz="1100" dirty="0">
                <a:solidFill>
                  <a:schemeClr val="bg2">
                    <a:lumMod val="50000"/>
                  </a:schemeClr>
                </a:solidFill>
                <a:latin typeface="Abadi"/>
              </a:rPr>
              <a:t>Consistent performance across different algorithms</a:t>
            </a:r>
          </a:p>
          <a:p>
            <a:pPr lvl="1">
              <a:buFont typeface="Arial" panose="020B0604020202020204" pitchFamily="34" charset="0"/>
              <a:buChar char="•"/>
            </a:pPr>
            <a:r>
              <a:rPr lang="en-US" sz="1100" dirty="0">
                <a:solidFill>
                  <a:schemeClr val="bg2">
                    <a:lumMod val="50000"/>
                  </a:schemeClr>
                </a:solidFill>
                <a:latin typeface="Abadi"/>
              </a:rPr>
              <a:t>Logistic Regression preferred for simplicity and interpretability</a:t>
            </a:r>
          </a:p>
          <a:p>
            <a:pPr lvl="1">
              <a:buFont typeface="Arial" panose="020B0604020202020204" pitchFamily="34" charset="0"/>
              <a:buChar char="•"/>
            </a:pPr>
            <a:r>
              <a:rPr lang="en-US" sz="1100" dirty="0">
                <a:solidFill>
                  <a:schemeClr val="bg2">
                    <a:lumMod val="50000"/>
                  </a:schemeClr>
                </a:solidFill>
                <a:latin typeface="Abadi"/>
              </a:rPr>
              <a:t>Good predictive power for landing outcomes</a:t>
            </a:r>
          </a:p>
          <a:p>
            <a:pPr lvl="1">
              <a:buFont typeface="Arial" panose="020B0604020202020204" pitchFamily="34" charset="0"/>
              <a:buChar char="•"/>
            </a:pPr>
            <a:r>
              <a:rPr lang="en-US" sz="1100" dirty="0">
                <a:solidFill>
                  <a:schemeClr val="bg2">
                    <a:lumMod val="50000"/>
                  </a:schemeClr>
                </a:solidFill>
                <a:latin typeface="Abadi"/>
              </a:rPr>
              <a:t>Room for improvement in reducing false positives</a:t>
            </a:r>
          </a:p>
          <a:p>
            <a:pPr lvl="1">
              <a:buFont typeface="Arial" panose="020B0604020202020204" pitchFamily="34" charset="0"/>
              <a:buChar char="•"/>
            </a:pPr>
            <a:r>
              <a:rPr lang="en-US" sz="1100" dirty="0">
                <a:solidFill>
                  <a:schemeClr val="bg2">
                    <a:lumMod val="50000"/>
                  </a:schemeClr>
                </a:solidFill>
                <a:latin typeface="Abadi"/>
              </a:rPr>
              <a:t>Consider larger dataset for more robust results</a:t>
            </a:r>
            <a:endParaRPr lang="en-US" sz="500" dirty="0"/>
          </a:p>
          <a:p>
            <a:endParaRPr lang="en-US" sz="500" dirty="0"/>
          </a:p>
          <a:p>
            <a:endParaRPr lang="en-US" sz="500" dirty="0"/>
          </a:p>
          <a:p>
            <a:endParaRPr lang="en-US" sz="600" dirty="0"/>
          </a:p>
          <a:p>
            <a:endParaRPr lang="en-US" sz="700" dirty="0"/>
          </a:p>
          <a:p>
            <a:pPr lvl="1"/>
            <a:endParaRPr lang="en-US" sz="700" dirty="0"/>
          </a:p>
          <a:p>
            <a:pPr marL="457200" lvl="1" indent="0">
              <a:buNone/>
            </a:pPr>
            <a:endParaRPr lang="en-US" sz="700" dirty="0"/>
          </a:p>
        </p:txBody>
      </p:sp>
    </p:spTree>
    <p:extLst>
      <p:ext uri="{BB962C8B-B14F-4D97-AF65-F5344CB8AC3E}">
        <p14:creationId xmlns:p14="http://schemas.microsoft.com/office/powerpoint/2010/main" val="3210089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6" name="Picture 5">
            <a:extLst>
              <a:ext uri="{FF2B5EF4-FFF2-40B4-BE49-F238E27FC236}">
                <a16:creationId xmlns:a16="http://schemas.microsoft.com/office/drawing/2014/main" id="{BE8BC698-2188-4B99-9300-B37BE944B18B}"/>
              </a:ext>
            </a:extLst>
          </p:cNvPr>
          <p:cNvPicPr>
            <a:picLocks noChangeAspect="1"/>
          </p:cNvPicPr>
          <p:nvPr/>
        </p:nvPicPr>
        <p:blipFill>
          <a:blip r:embed="rId3"/>
          <a:stretch>
            <a:fillRect/>
          </a:stretch>
        </p:blipFill>
        <p:spPr>
          <a:xfrm>
            <a:off x="6556342" y="1805509"/>
            <a:ext cx="5608949" cy="3755504"/>
          </a:xfrm>
          <a:prstGeom prst="rect">
            <a:avLst/>
          </a:prstGeom>
        </p:spPr>
      </p:pic>
      <p:sp>
        <p:nvSpPr>
          <p:cNvPr id="7" name="Content Placeholder 2">
            <a:extLst>
              <a:ext uri="{FF2B5EF4-FFF2-40B4-BE49-F238E27FC236}">
                <a16:creationId xmlns:a16="http://schemas.microsoft.com/office/drawing/2014/main" id="{63FE04C3-CAA9-4A86-BC7E-D144976987A8}"/>
              </a:ext>
            </a:extLst>
          </p:cNvPr>
          <p:cNvSpPr txBox="1">
            <a:spLocks/>
          </p:cNvSpPr>
          <p:nvPr/>
        </p:nvSpPr>
        <p:spPr>
          <a:xfrm>
            <a:off x="369786" y="1556987"/>
            <a:ext cx="5726214" cy="5188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1300" dirty="0">
                <a:solidFill>
                  <a:schemeClr val="accent3">
                    <a:lumMod val="25000"/>
                  </a:schemeClr>
                </a:solidFill>
                <a:latin typeface="Abadi"/>
              </a:rPr>
              <a:t>Launch Sites: </a:t>
            </a:r>
            <a:r>
              <a:rPr lang="en-US" sz="1200" dirty="0">
                <a:solidFill>
                  <a:schemeClr val="bg2">
                    <a:lumMod val="50000"/>
                  </a:schemeClr>
                </a:solidFill>
                <a:latin typeface="Abadi"/>
              </a:rPr>
              <a:t>The plot shows three distinct launch sites: </a:t>
            </a:r>
          </a:p>
          <a:p>
            <a:pPr lvl="1">
              <a:buFont typeface="Arial" panose="020B0604020202020204" pitchFamily="34" charset="0"/>
              <a:buChar char="•"/>
            </a:pPr>
            <a:r>
              <a:rPr lang="en-US" sz="1100" dirty="0">
                <a:solidFill>
                  <a:schemeClr val="bg2">
                    <a:lumMod val="50000"/>
                  </a:schemeClr>
                </a:solidFill>
                <a:latin typeface="Abadi"/>
              </a:rPr>
              <a:t>CCAFS SLC 40 (Cape Canaveral Air Force Station Space Launch Complex 40)</a:t>
            </a:r>
          </a:p>
          <a:p>
            <a:pPr lvl="1">
              <a:buFont typeface="Arial" panose="020B0604020202020204" pitchFamily="34" charset="0"/>
              <a:buChar char="•"/>
            </a:pPr>
            <a:r>
              <a:rPr lang="en-US" sz="1100" dirty="0">
                <a:solidFill>
                  <a:schemeClr val="bg2">
                    <a:lumMod val="50000"/>
                  </a:schemeClr>
                </a:solidFill>
                <a:latin typeface="Abadi"/>
              </a:rPr>
              <a:t>VAFB SLC 4E (Vandenberg Air Force Base Space Launch Complex 4E)</a:t>
            </a:r>
          </a:p>
          <a:p>
            <a:pPr lvl="1">
              <a:buFont typeface="Arial" panose="020B0604020202020204" pitchFamily="34" charset="0"/>
              <a:buChar char="•"/>
            </a:pPr>
            <a:r>
              <a:rPr lang="en-US" sz="1100" dirty="0">
                <a:solidFill>
                  <a:schemeClr val="bg2">
                    <a:lumMod val="50000"/>
                  </a:schemeClr>
                </a:solidFill>
                <a:latin typeface="Abadi"/>
              </a:rPr>
              <a:t>KSC LC 39A (Kennedy Space Center Launch Complex 39A)</a:t>
            </a:r>
            <a:endParaRPr lang="en-US" sz="800" dirty="0"/>
          </a:p>
          <a:p>
            <a:pPr>
              <a:buFont typeface="Arial" panose="020B0604020202020204" pitchFamily="34" charset="0"/>
              <a:buChar char="•"/>
            </a:pPr>
            <a:r>
              <a:rPr lang="en-US" sz="1300" dirty="0">
                <a:solidFill>
                  <a:schemeClr val="accent3">
                    <a:lumMod val="25000"/>
                  </a:schemeClr>
                </a:solidFill>
                <a:latin typeface="Abadi"/>
              </a:rPr>
              <a:t>Class:</a:t>
            </a:r>
            <a:r>
              <a:rPr lang="en-US" sz="800" dirty="0"/>
              <a:t> </a:t>
            </a:r>
            <a:r>
              <a:rPr lang="en-US" sz="1100" dirty="0">
                <a:solidFill>
                  <a:schemeClr val="bg2">
                    <a:lumMod val="50000"/>
                  </a:schemeClr>
                </a:solidFill>
                <a:latin typeface="Abadi"/>
              </a:rPr>
              <a:t>The color coding represents the landing outcome: </a:t>
            </a:r>
          </a:p>
          <a:p>
            <a:pPr lvl="1">
              <a:buFont typeface="Arial" panose="020B0604020202020204" pitchFamily="34" charset="0"/>
              <a:buChar char="•"/>
            </a:pPr>
            <a:r>
              <a:rPr lang="en-US" sz="1100" dirty="0">
                <a:solidFill>
                  <a:schemeClr val="bg2">
                    <a:lumMod val="50000"/>
                  </a:schemeClr>
                </a:solidFill>
                <a:latin typeface="Abadi"/>
              </a:rPr>
              <a:t>Blue dots (Class 0): Unsuccessful landings or missions where landing was not attempted</a:t>
            </a:r>
          </a:p>
          <a:p>
            <a:pPr lvl="1">
              <a:buFont typeface="Arial" panose="020B0604020202020204" pitchFamily="34" charset="0"/>
              <a:buChar char="•"/>
            </a:pPr>
            <a:r>
              <a:rPr lang="en-US" sz="1100" dirty="0">
                <a:solidFill>
                  <a:schemeClr val="bg2">
                    <a:lumMod val="50000"/>
                  </a:schemeClr>
                </a:solidFill>
                <a:latin typeface="Abadi"/>
              </a:rPr>
              <a:t>Orange dots (Class 1): Successful landings</a:t>
            </a:r>
          </a:p>
          <a:p>
            <a:pPr>
              <a:buFont typeface="Arial" panose="020B0604020202020204" pitchFamily="34" charset="0"/>
              <a:buChar char="•"/>
            </a:pPr>
            <a:r>
              <a:rPr lang="en-US" sz="1300" dirty="0">
                <a:solidFill>
                  <a:schemeClr val="accent3">
                    <a:lumMod val="25000"/>
                  </a:schemeClr>
                </a:solidFill>
                <a:latin typeface="Abadi"/>
              </a:rPr>
              <a:t>Distribution: </a:t>
            </a:r>
            <a:r>
              <a:rPr lang="en-US" sz="1100" dirty="0">
                <a:solidFill>
                  <a:schemeClr val="bg2">
                    <a:lumMod val="50000"/>
                  </a:schemeClr>
                </a:solidFill>
                <a:latin typeface="Abadi"/>
              </a:rPr>
              <a:t>CCAFS SLC 40 has the most launches and a mix of successful and 	 	    unsuccessful landings</a:t>
            </a:r>
          </a:p>
          <a:p>
            <a:pPr lvl="1">
              <a:buFont typeface="Arial" panose="020B0604020202020204" pitchFamily="34" charset="0"/>
              <a:buChar char="•"/>
            </a:pPr>
            <a:r>
              <a:rPr lang="en-US" sz="1100" dirty="0">
                <a:solidFill>
                  <a:schemeClr val="bg2">
                    <a:lumMod val="50000"/>
                  </a:schemeClr>
                </a:solidFill>
                <a:latin typeface="Abadi"/>
              </a:rPr>
              <a:t>VAFB SLC 4E has fewer launches, with a higher proportion of successful landings in later flights</a:t>
            </a:r>
          </a:p>
          <a:p>
            <a:pPr lvl="1">
              <a:buFont typeface="Arial" panose="020B0604020202020204" pitchFamily="34" charset="0"/>
              <a:buChar char="•"/>
            </a:pPr>
            <a:r>
              <a:rPr lang="en-US" sz="1100" dirty="0">
                <a:solidFill>
                  <a:schemeClr val="bg2">
                    <a:lumMod val="50000"/>
                  </a:schemeClr>
                </a:solidFill>
                <a:latin typeface="Abadi"/>
              </a:rPr>
              <a:t>KSC LC 39A shows a good success rate, especially in later flights</a:t>
            </a:r>
          </a:p>
          <a:p>
            <a:pPr>
              <a:buFont typeface="Arial" panose="020B0604020202020204" pitchFamily="34" charset="0"/>
              <a:buChar char="•"/>
            </a:pPr>
            <a:r>
              <a:rPr lang="en-US" sz="1300" dirty="0">
                <a:solidFill>
                  <a:schemeClr val="accent3">
                    <a:lumMod val="25000"/>
                  </a:schemeClr>
                </a:solidFill>
                <a:latin typeface="Abadi"/>
              </a:rPr>
              <a:t>Trends: </a:t>
            </a:r>
          </a:p>
          <a:p>
            <a:pPr lvl="1">
              <a:buFont typeface="Arial" panose="020B0604020202020204" pitchFamily="34" charset="0"/>
              <a:buChar char="•"/>
            </a:pPr>
            <a:r>
              <a:rPr lang="en-US" sz="1100" dirty="0">
                <a:solidFill>
                  <a:schemeClr val="bg2">
                    <a:lumMod val="50000"/>
                  </a:schemeClr>
                </a:solidFill>
                <a:latin typeface="Abadi"/>
              </a:rPr>
              <a:t>There's a general trend towards more successful landings (orange dots) as the flight number increases, suggesting improvements in technology or procedures over time</a:t>
            </a:r>
          </a:p>
          <a:p>
            <a:pPr lvl="1">
              <a:buFont typeface="Arial" panose="020B0604020202020204" pitchFamily="34" charset="0"/>
              <a:buChar char="•"/>
            </a:pPr>
            <a:r>
              <a:rPr lang="en-US" sz="1100" dirty="0">
                <a:solidFill>
                  <a:schemeClr val="bg2">
                    <a:lumMod val="50000"/>
                  </a:schemeClr>
                </a:solidFill>
                <a:latin typeface="Abadi"/>
              </a:rPr>
              <a:t>Earlier flights show more unsuccessful landings, particularly for CCAFS SLC 40</a:t>
            </a:r>
          </a:p>
          <a:p>
            <a:pPr>
              <a:buFont typeface="Arial" panose="020B0604020202020204" pitchFamily="34" charset="0"/>
              <a:buChar char="•"/>
            </a:pPr>
            <a:r>
              <a:rPr lang="en-US" sz="1300" dirty="0">
                <a:solidFill>
                  <a:schemeClr val="accent3">
                    <a:lumMod val="25000"/>
                  </a:schemeClr>
                </a:solidFill>
                <a:latin typeface="Abadi"/>
              </a:rPr>
              <a:t>Site-specific patterns: </a:t>
            </a:r>
          </a:p>
          <a:p>
            <a:pPr lvl="1">
              <a:buFont typeface="Arial" panose="020B0604020202020204" pitchFamily="34" charset="0"/>
              <a:buChar char="•"/>
            </a:pPr>
            <a:r>
              <a:rPr lang="en-US" sz="1100" dirty="0">
                <a:solidFill>
                  <a:schemeClr val="bg2">
                    <a:lumMod val="50000"/>
                  </a:schemeClr>
                </a:solidFill>
                <a:latin typeface="Abadi"/>
              </a:rPr>
              <a:t>CCAFS SLC 40 was used consistently throughout the flight number range</a:t>
            </a:r>
          </a:p>
          <a:p>
            <a:pPr lvl="1">
              <a:buFont typeface="Arial" panose="020B0604020202020204" pitchFamily="34" charset="0"/>
              <a:buChar char="•"/>
            </a:pPr>
            <a:r>
              <a:rPr lang="en-US" sz="1100" dirty="0">
                <a:solidFill>
                  <a:schemeClr val="bg2">
                    <a:lumMod val="50000"/>
                  </a:schemeClr>
                </a:solidFill>
                <a:latin typeface="Abadi"/>
              </a:rPr>
              <a:t>VAFB SLC 4E seems to have been introduced later and used less frequently</a:t>
            </a:r>
          </a:p>
          <a:p>
            <a:pPr lvl="1">
              <a:buFont typeface="Arial" panose="020B0604020202020204" pitchFamily="34" charset="0"/>
              <a:buChar char="•"/>
            </a:pPr>
            <a:r>
              <a:rPr lang="en-US" sz="1100" dirty="0">
                <a:solidFill>
                  <a:schemeClr val="bg2">
                    <a:lumMod val="50000"/>
                  </a:schemeClr>
                </a:solidFill>
                <a:latin typeface="Abadi"/>
              </a:rPr>
              <a:t>KSC LC 39A appears to have been introduced midway through the program</a:t>
            </a:r>
          </a:p>
          <a:p>
            <a:endParaRPr lang="en-US" sz="1050" dirty="0"/>
          </a:p>
          <a:p>
            <a:endParaRPr lang="en-US" sz="1400" dirty="0"/>
          </a:p>
          <a:p>
            <a:pPr lvl="1"/>
            <a:endParaRPr lang="en-US" sz="1800" dirty="0"/>
          </a:p>
          <a:p>
            <a:pPr marL="457200" lvl="1" indent="0">
              <a:buNone/>
            </a:pPr>
            <a:endParaRPr lang="en-US" sz="1800" dirty="0"/>
          </a:p>
        </p:txBody>
      </p:sp>
    </p:spTree>
    <p:extLst>
      <p:ext uri="{BB962C8B-B14F-4D97-AF65-F5344CB8AC3E}">
        <p14:creationId xmlns:p14="http://schemas.microsoft.com/office/powerpoint/2010/main" val="386560594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17</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Picture 7">
            <a:extLst>
              <a:ext uri="{FF2B5EF4-FFF2-40B4-BE49-F238E27FC236}">
                <a16:creationId xmlns:a16="http://schemas.microsoft.com/office/drawing/2014/main" id="{FB9FCCB5-F079-4F75-861C-31D98C30A6FB}"/>
              </a:ext>
            </a:extLst>
          </p:cNvPr>
          <p:cNvPicPr>
            <a:picLocks noChangeAspect="1"/>
          </p:cNvPicPr>
          <p:nvPr/>
        </p:nvPicPr>
        <p:blipFill rotWithShape="1">
          <a:blip r:embed="rId3"/>
          <a:srcRect l="3107" r="7003"/>
          <a:stretch/>
        </p:blipFill>
        <p:spPr>
          <a:xfrm>
            <a:off x="6408636" y="1880838"/>
            <a:ext cx="5507139" cy="3503706"/>
          </a:xfrm>
          <a:prstGeom prst="rect">
            <a:avLst/>
          </a:prstGeom>
        </p:spPr>
      </p:pic>
      <p:sp>
        <p:nvSpPr>
          <p:cNvPr id="9" name="Content Placeholder 2">
            <a:extLst>
              <a:ext uri="{FF2B5EF4-FFF2-40B4-BE49-F238E27FC236}">
                <a16:creationId xmlns:a16="http://schemas.microsoft.com/office/drawing/2014/main" id="{3744113C-714D-4547-97DA-6329F9F65BAC}"/>
              </a:ext>
            </a:extLst>
          </p:cNvPr>
          <p:cNvSpPr txBox="1">
            <a:spLocks/>
          </p:cNvSpPr>
          <p:nvPr/>
        </p:nvSpPr>
        <p:spPr>
          <a:xfrm>
            <a:off x="369786" y="1556987"/>
            <a:ext cx="5507139" cy="51886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1300" dirty="0">
                <a:solidFill>
                  <a:schemeClr val="accent3">
                    <a:lumMod val="25000"/>
                  </a:schemeClr>
                </a:solidFill>
                <a:latin typeface="Abadi"/>
              </a:rPr>
              <a:t>Launch Sites: </a:t>
            </a:r>
            <a:r>
              <a:rPr lang="en-US" sz="1200" dirty="0">
                <a:solidFill>
                  <a:schemeClr val="bg2">
                    <a:lumMod val="50000"/>
                  </a:schemeClr>
                </a:solidFill>
                <a:latin typeface="Abadi"/>
              </a:rPr>
              <a:t>The plot shows three distinct launch sites: </a:t>
            </a:r>
          </a:p>
          <a:p>
            <a:pPr lvl="1">
              <a:buFont typeface="Arial" panose="020B0604020202020204" pitchFamily="34" charset="0"/>
              <a:buChar char="•"/>
            </a:pPr>
            <a:r>
              <a:rPr lang="en-US" sz="1100" dirty="0">
                <a:solidFill>
                  <a:schemeClr val="bg2">
                    <a:lumMod val="50000"/>
                  </a:schemeClr>
                </a:solidFill>
                <a:latin typeface="Abadi"/>
              </a:rPr>
              <a:t>CCAFS SLC 40 (Cape Canaveral Air Force Station Space Launch Complex 40)</a:t>
            </a:r>
          </a:p>
          <a:p>
            <a:pPr lvl="1">
              <a:buFont typeface="Arial" panose="020B0604020202020204" pitchFamily="34" charset="0"/>
              <a:buChar char="•"/>
            </a:pPr>
            <a:r>
              <a:rPr lang="en-US" sz="1100" dirty="0">
                <a:solidFill>
                  <a:schemeClr val="bg2">
                    <a:lumMod val="50000"/>
                  </a:schemeClr>
                </a:solidFill>
                <a:latin typeface="Abadi"/>
              </a:rPr>
              <a:t>VAFB SLC 4E (Vandenberg Air Force Base Space Launch Complex 4E)</a:t>
            </a:r>
          </a:p>
          <a:p>
            <a:pPr lvl="1">
              <a:buFont typeface="Arial" panose="020B0604020202020204" pitchFamily="34" charset="0"/>
              <a:buChar char="•"/>
            </a:pPr>
            <a:r>
              <a:rPr lang="en-US" sz="1100" dirty="0">
                <a:solidFill>
                  <a:schemeClr val="bg2">
                    <a:lumMod val="50000"/>
                  </a:schemeClr>
                </a:solidFill>
                <a:latin typeface="Abadi"/>
              </a:rPr>
              <a:t>KSC LC 39A (Kennedy Space Center Launch Complex 39A)</a:t>
            </a:r>
            <a:endParaRPr lang="en-US" sz="800" dirty="0"/>
          </a:p>
          <a:p>
            <a:pPr>
              <a:buFont typeface="Arial" panose="020B0604020202020204" pitchFamily="34" charset="0"/>
              <a:buChar char="•"/>
            </a:pPr>
            <a:r>
              <a:rPr lang="en-US" sz="1300" dirty="0">
                <a:solidFill>
                  <a:schemeClr val="accent3">
                    <a:lumMod val="25000"/>
                  </a:schemeClr>
                </a:solidFill>
                <a:latin typeface="Abadi"/>
              </a:rPr>
              <a:t>Distribution of launches: </a:t>
            </a:r>
          </a:p>
          <a:p>
            <a:pPr lvl="1">
              <a:buFont typeface="Arial" panose="020B0604020202020204" pitchFamily="34" charset="0"/>
              <a:buChar char="•"/>
            </a:pPr>
            <a:r>
              <a:rPr lang="en-US" sz="1100" dirty="0">
                <a:solidFill>
                  <a:schemeClr val="bg2">
                    <a:lumMod val="50000"/>
                  </a:schemeClr>
                </a:solidFill>
                <a:latin typeface="Abadi"/>
              </a:rPr>
              <a:t>CCAFS SLC 40: Has the highest number of launches, with payload masses mostly concentrated between 2,000 and 6,000 units, but also some launches with higher payload masses up to about 15,000 units.</a:t>
            </a:r>
          </a:p>
          <a:p>
            <a:pPr lvl="1">
              <a:buFont typeface="Arial" panose="020B0604020202020204" pitchFamily="34" charset="0"/>
              <a:buChar char="•"/>
            </a:pPr>
            <a:r>
              <a:rPr lang="en-US" sz="1100" dirty="0">
                <a:solidFill>
                  <a:schemeClr val="bg2">
                    <a:lumMod val="50000"/>
                  </a:schemeClr>
                </a:solidFill>
                <a:latin typeface="Abadi"/>
              </a:rPr>
              <a:t>VAFB SLC 4E: Has the fewest launches, with payload masses spread out between about 500 and 9,600 units.</a:t>
            </a:r>
          </a:p>
          <a:p>
            <a:pPr lvl="1">
              <a:buFont typeface="Arial" panose="020B0604020202020204" pitchFamily="34" charset="0"/>
              <a:buChar char="•"/>
            </a:pPr>
            <a:r>
              <a:rPr lang="en-US" sz="1100" dirty="0">
                <a:solidFill>
                  <a:schemeClr val="bg2">
                    <a:lumMod val="50000"/>
                  </a:schemeClr>
                </a:solidFill>
                <a:latin typeface="Abadi"/>
              </a:rPr>
              <a:t>KSC LC 39A: Shows a more varied distribution of payload masses, ranging from about 3,000 to 15,600 units.</a:t>
            </a:r>
          </a:p>
          <a:p>
            <a:pPr>
              <a:buFont typeface="Arial" panose="020B0604020202020204" pitchFamily="34" charset="0"/>
              <a:buChar char="•"/>
            </a:pPr>
            <a:r>
              <a:rPr lang="en-US" sz="1300" dirty="0">
                <a:solidFill>
                  <a:schemeClr val="accent3">
                    <a:lumMod val="25000"/>
                  </a:schemeClr>
                </a:solidFill>
                <a:latin typeface="Abadi"/>
              </a:rPr>
              <a:t>Payload capacity: </a:t>
            </a:r>
          </a:p>
          <a:p>
            <a:pPr lvl="1">
              <a:buFont typeface="Arial" panose="020B0604020202020204" pitchFamily="34" charset="0"/>
              <a:buChar char="•"/>
            </a:pPr>
            <a:r>
              <a:rPr lang="en-US" sz="1100" dirty="0">
                <a:solidFill>
                  <a:schemeClr val="bg2">
                    <a:lumMod val="50000"/>
                  </a:schemeClr>
                </a:solidFill>
                <a:latin typeface="Abadi"/>
              </a:rPr>
              <a:t>CCAFS SLC 40 and KSC LC 39A seem capable of handling the heaviest payloads (up to about 15,000-16,000 units).</a:t>
            </a:r>
          </a:p>
          <a:p>
            <a:pPr lvl="1">
              <a:buFont typeface="Arial" panose="020B0604020202020204" pitchFamily="34" charset="0"/>
              <a:buChar char="•"/>
            </a:pPr>
            <a:r>
              <a:rPr lang="en-US" sz="1100" dirty="0">
                <a:solidFill>
                  <a:schemeClr val="bg2">
                    <a:lumMod val="50000"/>
                  </a:schemeClr>
                </a:solidFill>
                <a:latin typeface="Abadi"/>
              </a:rPr>
              <a:t>VAFB SLC 4E appears to handle lighter payloads, with a maximum of about 9,600 units in this dataset.</a:t>
            </a:r>
          </a:p>
          <a:p>
            <a:pPr lvl="1">
              <a:buFont typeface="Arial" panose="020B0604020202020204" pitchFamily="34" charset="0"/>
              <a:buChar char="•"/>
            </a:pPr>
            <a:r>
              <a:rPr lang="en-US" sz="1100" dirty="0">
                <a:solidFill>
                  <a:schemeClr val="bg2">
                    <a:lumMod val="50000"/>
                  </a:schemeClr>
                </a:solidFill>
                <a:latin typeface="Abadi"/>
              </a:rPr>
              <a:t>KSC LC 39A appears to handle a wider range of payload masses, including some of the heaviest.</a:t>
            </a:r>
          </a:p>
          <a:p>
            <a:pPr>
              <a:buFont typeface="Arial" panose="020B0604020202020204" pitchFamily="34" charset="0"/>
              <a:buChar char="•"/>
            </a:pPr>
            <a:r>
              <a:rPr lang="en-US" sz="1300" dirty="0">
                <a:solidFill>
                  <a:schemeClr val="accent3">
                    <a:lumMod val="25000"/>
                  </a:schemeClr>
                </a:solidFill>
                <a:latin typeface="Abadi"/>
              </a:rPr>
              <a:t>Launch frequency: </a:t>
            </a:r>
          </a:p>
          <a:p>
            <a:pPr lvl="1">
              <a:buFont typeface="Arial" panose="020B0604020202020204" pitchFamily="34" charset="0"/>
              <a:buChar char="•"/>
            </a:pPr>
            <a:r>
              <a:rPr lang="en-US" sz="1100" dirty="0">
                <a:solidFill>
                  <a:schemeClr val="bg2">
                    <a:lumMod val="50000"/>
                  </a:schemeClr>
                </a:solidFill>
                <a:latin typeface="Abadi"/>
              </a:rPr>
              <a:t>CCAFS SLC 40 is clearly the most frequently used site.</a:t>
            </a:r>
          </a:p>
          <a:p>
            <a:pPr lvl="1">
              <a:buFont typeface="Arial" panose="020B0604020202020204" pitchFamily="34" charset="0"/>
              <a:buChar char="•"/>
            </a:pPr>
            <a:r>
              <a:rPr lang="en-US" sz="1100" dirty="0">
                <a:solidFill>
                  <a:schemeClr val="bg2">
                    <a:lumMod val="50000"/>
                  </a:schemeClr>
                </a:solidFill>
                <a:latin typeface="Abadi"/>
              </a:rPr>
              <a:t>KSC LC 39A is the second most used.</a:t>
            </a:r>
          </a:p>
          <a:p>
            <a:pPr lvl="1">
              <a:buFont typeface="Arial" panose="020B0604020202020204" pitchFamily="34" charset="0"/>
              <a:buChar char="•"/>
            </a:pPr>
            <a:r>
              <a:rPr lang="en-US" sz="1100" dirty="0">
                <a:solidFill>
                  <a:schemeClr val="bg2">
                    <a:lumMod val="50000"/>
                  </a:schemeClr>
                </a:solidFill>
                <a:latin typeface="Abadi"/>
              </a:rPr>
              <a:t>VAFB SLC 4E is used least frequently.</a:t>
            </a:r>
          </a:p>
          <a:p>
            <a:pPr>
              <a:buFont typeface="Arial" panose="020B0604020202020204" pitchFamily="34" charset="0"/>
              <a:buChar char="•"/>
            </a:pPr>
            <a:endParaRPr lang="en-US" sz="2200" dirty="0"/>
          </a:p>
          <a:p>
            <a:pPr marL="457200" lvl="1" indent="0">
              <a:buNone/>
            </a:pPr>
            <a:endParaRPr lang="en-US" sz="1800" dirty="0"/>
          </a:p>
        </p:txBody>
      </p:sp>
    </p:spTree>
    <p:extLst>
      <p:ext uri="{BB962C8B-B14F-4D97-AF65-F5344CB8AC3E}">
        <p14:creationId xmlns:p14="http://schemas.microsoft.com/office/powerpoint/2010/main" val="38697892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6" name="Picture 5">
            <a:extLst>
              <a:ext uri="{FF2B5EF4-FFF2-40B4-BE49-F238E27FC236}">
                <a16:creationId xmlns:a16="http://schemas.microsoft.com/office/drawing/2014/main" id="{D2C84DE4-A294-49BB-9CB2-B6BCF21A48CC}"/>
              </a:ext>
            </a:extLst>
          </p:cNvPr>
          <p:cNvPicPr>
            <a:picLocks noChangeAspect="1"/>
          </p:cNvPicPr>
          <p:nvPr/>
        </p:nvPicPr>
        <p:blipFill rotWithShape="1">
          <a:blip r:embed="rId3"/>
          <a:srcRect l="4622"/>
          <a:stretch/>
        </p:blipFill>
        <p:spPr>
          <a:xfrm>
            <a:off x="6946277" y="1921168"/>
            <a:ext cx="5177063" cy="3811588"/>
          </a:xfrm>
          <a:prstGeom prst="rect">
            <a:avLst/>
          </a:prstGeom>
        </p:spPr>
      </p:pic>
      <p:sp>
        <p:nvSpPr>
          <p:cNvPr id="7" name="Content Placeholder 2">
            <a:extLst>
              <a:ext uri="{FF2B5EF4-FFF2-40B4-BE49-F238E27FC236}">
                <a16:creationId xmlns:a16="http://schemas.microsoft.com/office/drawing/2014/main" id="{E5B21E7C-4487-47E6-B21E-8CB7DD057E42}"/>
              </a:ext>
            </a:extLst>
          </p:cNvPr>
          <p:cNvSpPr txBox="1">
            <a:spLocks/>
          </p:cNvSpPr>
          <p:nvPr/>
        </p:nvSpPr>
        <p:spPr>
          <a:xfrm>
            <a:off x="636486" y="1499836"/>
            <a:ext cx="5507139" cy="5091463"/>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50000"/>
              </a:lnSpc>
              <a:buNone/>
            </a:pPr>
            <a:r>
              <a:rPr lang="en-US" sz="1400" dirty="0">
                <a:solidFill>
                  <a:schemeClr val="accent3">
                    <a:lumMod val="25000"/>
                  </a:schemeClr>
                </a:solidFill>
                <a:latin typeface="Abadi"/>
              </a:rPr>
              <a:t>Highest success rates (Class value ≈ 1.0): </a:t>
            </a:r>
          </a:p>
          <a:p>
            <a:pPr lvl="1">
              <a:lnSpc>
                <a:spcPct val="150000"/>
              </a:lnSpc>
              <a:buFont typeface="Arial" panose="020B0604020202020204" pitchFamily="34" charset="0"/>
              <a:buChar char="•"/>
            </a:pPr>
            <a:r>
              <a:rPr lang="en-US" sz="1100" dirty="0">
                <a:solidFill>
                  <a:schemeClr val="bg2">
                    <a:lumMod val="50000"/>
                  </a:schemeClr>
                </a:solidFill>
                <a:latin typeface="Abadi"/>
              </a:rPr>
              <a:t>ES-L1 (Earth-Sun Lagrange Point 1)</a:t>
            </a:r>
          </a:p>
          <a:p>
            <a:pPr lvl="1">
              <a:lnSpc>
                <a:spcPct val="150000"/>
              </a:lnSpc>
              <a:buFont typeface="Arial" panose="020B0604020202020204" pitchFamily="34" charset="0"/>
              <a:buChar char="•"/>
            </a:pPr>
            <a:r>
              <a:rPr lang="en-US" sz="1100" dirty="0">
                <a:solidFill>
                  <a:schemeClr val="bg2">
                    <a:lumMod val="50000"/>
                  </a:schemeClr>
                </a:solidFill>
                <a:latin typeface="Abadi"/>
              </a:rPr>
              <a:t>GEO (Geostationary Earth Orbit)</a:t>
            </a:r>
          </a:p>
          <a:p>
            <a:pPr lvl="1">
              <a:lnSpc>
                <a:spcPct val="150000"/>
              </a:lnSpc>
              <a:buFont typeface="Arial" panose="020B0604020202020204" pitchFamily="34" charset="0"/>
              <a:buChar char="•"/>
            </a:pPr>
            <a:r>
              <a:rPr lang="en-US" sz="1100" dirty="0">
                <a:solidFill>
                  <a:schemeClr val="bg2">
                    <a:lumMod val="50000"/>
                  </a:schemeClr>
                </a:solidFill>
                <a:latin typeface="Abadi"/>
              </a:rPr>
              <a:t>HEO (Highly Elliptical Orbit)</a:t>
            </a:r>
          </a:p>
          <a:p>
            <a:pPr lvl="1">
              <a:lnSpc>
                <a:spcPct val="150000"/>
              </a:lnSpc>
              <a:buFont typeface="Arial" panose="020B0604020202020204" pitchFamily="34" charset="0"/>
              <a:buChar char="•"/>
            </a:pPr>
            <a:r>
              <a:rPr lang="en-US" sz="1100" dirty="0">
                <a:solidFill>
                  <a:schemeClr val="bg2">
                    <a:lumMod val="50000"/>
                  </a:schemeClr>
                </a:solidFill>
                <a:latin typeface="Abadi"/>
              </a:rPr>
              <a:t>SSO (Sun-Synchronous Orbit)</a:t>
            </a:r>
          </a:p>
          <a:p>
            <a:pPr>
              <a:lnSpc>
                <a:spcPct val="150000"/>
              </a:lnSpc>
              <a:buFont typeface="Arial" panose="020B0604020202020204" pitchFamily="34" charset="0"/>
              <a:buChar char="•"/>
            </a:pPr>
            <a:r>
              <a:rPr lang="en-US" sz="1100" dirty="0">
                <a:solidFill>
                  <a:schemeClr val="bg2">
                    <a:lumMod val="50000"/>
                  </a:schemeClr>
                </a:solidFill>
                <a:latin typeface="Abadi"/>
              </a:rPr>
              <a:t>These four orbits show bars reaching or nearly reaching the 1.0 mark, however Expect SSO rest 3 orbit have only one successful attempt.</a:t>
            </a:r>
          </a:p>
          <a:p>
            <a:pPr marL="0" indent="0">
              <a:lnSpc>
                <a:spcPct val="150000"/>
              </a:lnSpc>
              <a:buNone/>
            </a:pPr>
            <a:r>
              <a:rPr lang="en-US" sz="1400" dirty="0">
                <a:solidFill>
                  <a:schemeClr val="accent3">
                    <a:lumMod val="25000"/>
                  </a:schemeClr>
                </a:solidFill>
                <a:latin typeface="Abadi"/>
              </a:rPr>
              <a:t>Very high success rate (Class value &gt; 0.8): </a:t>
            </a:r>
          </a:p>
          <a:p>
            <a:pPr lvl="1">
              <a:lnSpc>
                <a:spcPct val="150000"/>
              </a:lnSpc>
              <a:buFont typeface="Arial" panose="020B0604020202020204" pitchFamily="34" charset="0"/>
              <a:buChar char="•"/>
            </a:pPr>
            <a:r>
              <a:rPr lang="en-US" sz="1100" dirty="0">
                <a:solidFill>
                  <a:schemeClr val="bg2">
                    <a:lumMod val="50000"/>
                  </a:schemeClr>
                </a:solidFill>
                <a:latin typeface="Abadi"/>
              </a:rPr>
              <a:t>VLEO (Very Low Earth Orbit), with a success rate around 0.85-0.9</a:t>
            </a:r>
          </a:p>
          <a:p>
            <a:pPr marL="0" indent="0">
              <a:lnSpc>
                <a:spcPct val="150000"/>
              </a:lnSpc>
              <a:buNone/>
            </a:pPr>
            <a:r>
              <a:rPr lang="en-US" sz="1400" dirty="0">
                <a:solidFill>
                  <a:schemeClr val="accent3">
                    <a:lumMod val="25000"/>
                  </a:schemeClr>
                </a:solidFill>
                <a:latin typeface="Abadi"/>
              </a:rPr>
              <a:t>Moderate success rates (Class value between 0.6 and 0.8):</a:t>
            </a:r>
          </a:p>
          <a:p>
            <a:pPr lvl="1">
              <a:lnSpc>
                <a:spcPct val="150000"/>
              </a:lnSpc>
              <a:buFont typeface="Arial" panose="020B0604020202020204" pitchFamily="34" charset="0"/>
              <a:buChar char="•"/>
            </a:pPr>
            <a:r>
              <a:rPr lang="en-US" sz="1100" dirty="0">
                <a:solidFill>
                  <a:schemeClr val="bg2">
                    <a:lumMod val="50000"/>
                  </a:schemeClr>
                </a:solidFill>
                <a:latin typeface="Abadi"/>
              </a:rPr>
              <a:t>LEO (Low Earth Orbit) </a:t>
            </a:r>
          </a:p>
          <a:p>
            <a:pPr lvl="1">
              <a:lnSpc>
                <a:spcPct val="150000"/>
              </a:lnSpc>
              <a:buFont typeface="Arial" panose="020B0604020202020204" pitchFamily="34" charset="0"/>
              <a:buChar char="•"/>
            </a:pPr>
            <a:r>
              <a:rPr lang="en-US" sz="1100" dirty="0">
                <a:solidFill>
                  <a:schemeClr val="bg2">
                    <a:lumMod val="50000"/>
                  </a:schemeClr>
                </a:solidFill>
                <a:latin typeface="Abadi"/>
              </a:rPr>
              <a:t>MEO (Medium Earth Orbit)</a:t>
            </a:r>
          </a:p>
          <a:p>
            <a:pPr lvl="1">
              <a:lnSpc>
                <a:spcPct val="150000"/>
              </a:lnSpc>
              <a:buFont typeface="Arial" panose="020B0604020202020204" pitchFamily="34" charset="0"/>
              <a:buChar char="•"/>
            </a:pPr>
            <a:r>
              <a:rPr lang="en-US" sz="1100" dirty="0">
                <a:solidFill>
                  <a:schemeClr val="bg2">
                    <a:lumMod val="50000"/>
                  </a:schemeClr>
                </a:solidFill>
                <a:latin typeface="Abadi"/>
              </a:rPr>
              <a:t>PO (Polar Orbit)</a:t>
            </a:r>
          </a:p>
          <a:p>
            <a:pPr lvl="1">
              <a:lnSpc>
                <a:spcPct val="150000"/>
              </a:lnSpc>
              <a:buFont typeface="Arial" panose="020B0604020202020204" pitchFamily="34" charset="0"/>
              <a:buChar char="•"/>
            </a:pPr>
            <a:r>
              <a:rPr lang="en-US" sz="1100" dirty="0">
                <a:solidFill>
                  <a:schemeClr val="bg2">
                    <a:lumMod val="50000"/>
                  </a:schemeClr>
                </a:solidFill>
                <a:latin typeface="Abadi"/>
              </a:rPr>
              <a:t>ISS (International Space Station orbit, which is a specific LEO)</a:t>
            </a:r>
          </a:p>
          <a:p>
            <a:pPr marL="0" indent="0">
              <a:lnSpc>
                <a:spcPct val="150000"/>
              </a:lnSpc>
              <a:buNone/>
            </a:pPr>
            <a:r>
              <a:rPr lang="en-US" sz="1400" dirty="0">
                <a:solidFill>
                  <a:schemeClr val="accent3">
                    <a:lumMod val="25000"/>
                  </a:schemeClr>
                </a:solidFill>
                <a:latin typeface="Abadi"/>
              </a:rPr>
              <a:t>Lowest success rate: </a:t>
            </a:r>
          </a:p>
          <a:p>
            <a:pPr lvl="1">
              <a:lnSpc>
                <a:spcPct val="150000"/>
              </a:lnSpc>
              <a:buFont typeface="Arial" panose="020B0604020202020204" pitchFamily="34" charset="0"/>
              <a:buChar char="•"/>
            </a:pPr>
            <a:r>
              <a:rPr lang="en-US" sz="1100" dirty="0">
                <a:solidFill>
                  <a:schemeClr val="bg2">
                    <a:lumMod val="50000"/>
                  </a:schemeClr>
                </a:solidFill>
                <a:latin typeface="Abadi"/>
              </a:rPr>
              <a:t>GTO (Geostationary Transfer Orbit), with a success rate of about 0.5</a:t>
            </a:r>
          </a:p>
        </p:txBody>
      </p:sp>
    </p:spTree>
    <p:extLst>
      <p:ext uri="{BB962C8B-B14F-4D97-AF65-F5344CB8AC3E}">
        <p14:creationId xmlns:p14="http://schemas.microsoft.com/office/powerpoint/2010/main" val="800901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8" name="Picture 7">
            <a:extLst>
              <a:ext uri="{FF2B5EF4-FFF2-40B4-BE49-F238E27FC236}">
                <a16:creationId xmlns:a16="http://schemas.microsoft.com/office/drawing/2014/main" id="{B6078783-89BF-441E-B020-1E7D001462DF}"/>
              </a:ext>
            </a:extLst>
          </p:cNvPr>
          <p:cNvPicPr>
            <a:picLocks noChangeAspect="1"/>
          </p:cNvPicPr>
          <p:nvPr/>
        </p:nvPicPr>
        <p:blipFill>
          <a:blip r:embed="rId3"/>
          <a:stretch>
            <a:fillRect/>
          </a:stretch>
        </p:blipFill>
        <p:spPr>
          <a:xfrm>
            <a:off x="7113648" y="1630979"/>
            <a:ext cx="5004659" cy="3596041"/>
          </a:xfrm>
          <a:prstGeom prst="rect">
            <a:avLst/>
          </a:prstGeom>
        </p:spPr>
      </p:pic>
      <p:sp>
        <p:nvSpPr>
          <p:cNvPr id="9" name="Content Placeholder 2">
            <a:extLst>
              <a:ext uri="{FF2B5EF4-FFF2-40B4-BE49-F238E27FC236}">
                <a16:creationId xmlns:a16="http://schemas.microsoft.com/office/drawing/2014/main" id="{67217BFC-5A04-4ED6-8650-375713A2D44C}"/>
              </a:ext>
            </a:extLst>
          </p:cNvPr>
          <p:cNvSpPr txBox="1">
            <a:spLocks/>
          </p:cNvSpPr>
          <p:nvPr/>
        </p:nvSpPr>
        <p:spPr>
          <a:xfrm>
            <a:off x="541236" y="1452211"/>
            <a:ext cx="6307239" cy="5091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60000"/>
              </a:lnSpc>
            </a:pPr>
            <a:r>
              <a:rPr lang="en-US" sz="1300" dirty="0">
                <a:solidFill>
                  <a:schemeClr val="accent3">
                    <a:lumMod val="25000"/>
                  </a:schemeClr>
                </a:solidFill>
                <a:latin typeface="Abadi"/>
              </a:rPr>
              <a:t>Distribution: </a:t>
            </a:r>
          </a:p>
          <a:p>
            <a:pPr lvl="1">
              <a:buFont typeface="Arial" panose="020B0604020202020204" pitchFamily="34" charset="0"/>
              <a:buChar char="•"/>
            </a:pPr>
            <a:r>
              <a:rPr lang="en-US" sz="1100" dirty="0">
                <a:solidFill>
                  <a:schemeClr val="bg2">
                    <a:lumMod val="50000"/>
                  </a:schemeClr>
                </a:solidFill>
                <a:latin typeface="Abadi"/>
              </a:rPr>
              <a:t>Some orbits (like LEO, ISS, and GTO) have many data points, indicating frequent missions.</a:t>
            </a:r>
          </a:p>
          <a:p>
            <a:pPr lvl="1">
              <a:buFont typeface="Arial" panose="020B0604020202020204" pitchFamily="34" charset="0"/>
              <a:buChar char="•"/>
            </a:pPr>
            <a:r>
              <a:rPr lang="en-US" sz="1100" dirty="0">
                <a:solidFill>
                  <a:schemeClr val="bg2">
                    <a:lumMod val="50000"/>
                  </a:schemeClr>
                </a:solidFill>
                <a:latin typeface="Abadi"/>
              </a:rPr>
              <a:t>Others (like HEO, SO, and GEO) have very few points, suggesting rarer missions.</a:t>
            </a:r>
          </a:p>
          <a:p>
            <a:pPr>
              <a:lnSpc>
                <a:spcPct val="170000"/>
              </a:lnSpc>
            </a:pPr>
            <a:r>
              <a:rPr lang="en-US" sz="1300" dirty="0">
                <a:solidFill>
                  <a:schemeClr val="accent3">
                    <a:lumMod val="25000"/>
                  </a:schemeClr>
                </a:solidFill>
                <a:latin typeface="Abadi"/>
              </a:rPr>
              <a:t>Patterns:</a:t>
            </a:r>
          </a:p>
          <a:p>
            <a:pPr lvl="1">
              <a:lnSpc>
                <a:spcPct val="150000"/>
              </a:lnSpc>
              <a:buFont typeface="Arial" panose="020B0604020202020204" pitchFamily="34" charset="0"/>
              <a:buChar char="•"/>
            </a:pPr>
            <a:r>
              <a:rPr lang="en-US" sz="1100" dirty="0">
                <a:solidFill>
                  <a:schemeClr val="bg2">
                    <a:lumMod val="50000"/>
                  </a:schemeClr>
                </a:solidFill>
                <a:latin typeface="Abadi"/>
              </a:rPr>
              <a:t>LEO shows a mix of Class 0 and 1, with points spread across various flight numbers.</a:t>
            </a:r>
          </a:p>
          <a:p>
            <a:pPr lvl="1">
              <a:lnSpc>
                <a:spcPct val="150000"/>
              </a:lnSpc>
              <a:buFont typeface="Arial" panose="020B0604020202020204" pitchFamily="34" charset="0"/>
              <a:buChar char="•"/>
            </a:pPr>
            <a:r>
              <a:rPr lang="en-US" sz="1100" dirty="0">
                <a:solidFill>
                  <a:schemeClr val="bg2">
                    <a:lumMod val="50000"/>
                  </a:schemeClr>
                </a:solidFill>
                <a:latin typeface="Abadi"/>
              </a:rPr>
              <a:t>ISS has a more even distribution of both classes across flight numbers.</a:t>
            </a:r>
          </a:p>
          <a:p>
            <a:pPr lvl="1">
              <a:lnSpc>
                <a:spcPct val="150000"/>
              </a:lnSpc>
              <a:buFont typeface="Arial" panose="020B0604020202020204" pitchFamily="34" charset="0"/>
              <a:buChar char="•"/>
            </a:pPr>
            <a:r>
              <a:rPr lang="en-US" sz="1100" dirty="0">
                <a:solidFill>
                  <a:schemeClr val="bg2">
                    <a:lumMod val="50000"/>
                  </a:schemeClr>
                </a:solidFill>
                <a:latin typeface="Abadi"/>
              </a:rPr>
              <a:t>GTO shows a dense cluster of both classes, particularly in the middle range of flight numbers.</a:t>
            </a:r>
          </a:p>
          <a:p>
            <a:pPr lvl="1">
              <a:lnSpc>
                <a:spcPct val="150000"/>
              </a:lnSpc>
              <a:buFont typeface="Arial" panose="020B0604020202020204" pitchFamily="34" charset="0"/>
              <a:buChar char="•"/>
            </a:pPr>
            <a:r>
              <a:rPr lang="en-US" sz="1100" dirty="0">
                <a:solidFill>
                  <a:schemeClr val="bg2">
                    <a:lumMod val="50000"/>
                  </a:schemeClr>
                </a:solidFill>
                <a:latin typeface="Abadi"/>
              </a:rPr>
              <a:t>VLEO has a concentration of mostly Class 1 points at higher flight numbers.</a:t>
            </a:r>
          </a:p>
          <a:p>
            <a:pPr>
              <a:buFont typeface="Arial" panose="020B0604020202020204" pitchFamily="34" charset="0"/>
              <a:buChar char="•"/>
            </a:pPr>
            <a:r>
              <a:rPr lang="en-US" sz="1300" dirty="0">
                <a:solidFill>
                  <a:schemeClr val="accent3">
                    <a:lumMod val="25000"/>
                  </a:schemeClr>
                </a:solidFill>
                <a:latin typeface="Abadi"/>
              </a:rPr>
              <a:t>Observations: </a:t>
            </a:r>
          </a:p>
          <a:p>
            <a:pPr lvl="1">
              <a:buFont typeface="Arial" panose="020B0604020202020204" pitchFamily="34" charset="0"/>
              <a:buChar char="•"/>
            </a:pPr>
            <a:r>
              <a:rPr lang="en-US" sz="1100" dirty="0">
                <a:solidFill>
                  <a:schemeClr val="bg2">
                    <a:lumMod val="50000"/>
                  </a:schemeClr>
                </a:solidFill>
                <a:latin typeface="Abadi"/>
              </a:rPr>
              <a:t>There's no clear overall pattern of Class 0 or 1 dominating across all orbit types.</a:t>
            </a:r>
          </a:p>
          <a:p>
            <a:pPr lvl="1">
              <a:buFont typeface="Arial" panose="020B0604020202020204" pitchFamily="34" charset="0"/>
              <a:buChar char="•"/>
            </a:pPr>
            <a:r>
              <a:rPr lang="en-US" sz="1100" dirty="0">
                <a:solidFill>
                  <a:schemeClr val="bg2">
                    <a:lumMod val="50000"/>
                  </a:schemeClr>
                </a:solidFill>
                <a:latin typeface="Abadi"/>
              </a:rPr>
              <a:t>Some orbits (like ES-L1 and SSO) seem to have more Class 1 points, while others (like PO) show a more even mix.</a:t>
            </a:r>
          </a:p>
          <a:p>
            <a:pPr lvl="1">
              <a:buFont typeface="Arial" panose="020B0604020202020204" pitchFamily="34" charset="0"/>
              <a:buChar char="•"/>
            </a:pPr>
            <a:r>
              <a:rPr lang="en-US" sz="1100" dirty="0">
                <a:solidFill>
                  <a:schemeClr val="bg2">
                    <a:lumMod val="50000"/>
                  </a:schemeClr>
                </a:solidFill>
                <a:latin typeface="Abadi"/>
              </a:rPr>
              <a:t>The density of points varies significantly between orbit types, indicating different frequencies of use or missions.</a:t>
            </a:r>
          </a:p>
          <a:p>
            <a:pPr>
              <a:lnSpc>
                <a:spcPct val="150000"/>
              </a:lnSpc>
              <a:buFont typeface="Arial" panose="020B0604020202020204" pitchFamily="34" charset="0"/>
              <a:buChar char="•"/>
            </a:pPr>
            <a:r>
              <a:rPr lang="en-US" sz="1100" dirty="0">
                <a:solidFill>
                  <a:schemeClr val="bg2">
                    <a:lumMod val="50000"/>
                  </a:schemeClr>
                </a:solidFill>
                <a:latin typeface="Abadi"/>
              </a:rPr>
              <a:t>This plot represents the success (Class 1) or failure (Class 0) of various missions for different orbit types across multiple flights, providing a visual overview of the performance or outcomes for each orbit category.</a:t>
            </a:r>
          </a:p>
        </p:txBody>
      </p:sp>
    </p:spTree>
    <p:extLst>
      <p:ext uri="{BB962C8B-B14F-4D97-AF65-F5344CB8AC3E}">
        <p14:creationId xmlns:p14="http://schemas.microsoft.com/office/powerpoint/2010/main" val="11067275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Picture 5">
            <a:extLst>
              <a:ext uri="{FF2B5EF4-FFF2-40B4-BE49-F238E27FC236}">
                <a16:creationId xmlns:a16="http://schemas.microsoft.com/office/drawing/2014/main" id="{7A9FCA42-A9D6-4CE7-B99A-08F6B5221CE2}"/>
              </a:ext>
            </a:extLst>
          </p:cNvPr>
          <p:cNvPicPr>
            <a:picLocks noChangeAspect="1"/>
          </p:cNvPicPr>
          <p:nvPr/>
        </p:nvPicPr>
        <p:blipFill rotWithShape="1">
          <a:blip r:embed="rId3"/>
          <a:srcRect r="8291"/>
          <a:stretch/>
        </p:blipFill>
        <p:spPr>
          <a:xfrm>
            <a:off x="7048768" y="1666874"/>
            <a:ext cx="5143232" cy="3648075"/>
          </a:xfrm>
          <a:prstGeom prst="rect">
            <a:avLst/>
          </a:prstGeom>
        </p:spPr>
      </p:pic>
      <p:sp>
        <p:nvSpPr>
          <p:cNvPr id="7" name="Content Placeholder 2">
            <a:extLst>
              <a:ext uri="{FF2B5EF4-FFF2-40B4-BE49-F238E27FC236}">
                <a16:creationId xmlns:a16="http://schemas.microsoft.com/office/drawing/2014/main" id="{0ED8E96B-D4E3-4BDF-84DB-15A139F5C3FF}"/>
              </a:ext>
            </a:extLst>
          </p:cNvPr>
          <p:cNvSpPr txBox="1">
            <a:spLocks/>
          </p:cNvSpPr>
          <p:nvPr/>
        </p:nvSpPr>
        <p:spPr>
          <a:xfrm>
            <a:off x="541236" y="1452211"/>
            <a:ext cx="6307239" cy="50914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10000"/>
              </a:lnSpc>
              <a:buFont typeface="Arial" panose="020B0604020202020204" pitchFamily="34" charset="0"/>
              <a:buChar char="•"/>
            </a:pPr>
            <a:r>
              <a:rPr lang="en-US" sz="1300" dirty="0">
                <a:solidFill>
                  <a:schemeClr val="accent3">
                    <a:lumMod val="25000"/>
                  </a:schemeClr>
                </a:solidFill>
                <a:latin typeface="Abadi"/>
              </a:rPr>
              <a:t>Distribution: </a:t>
            </a:r>
          </a:p>
          <a:p>
            <a:pPr lvl="1">
              <a:lnSpc>
                <a:spcPct val="100000"/>
              </a:lnSpc>
              <a:buFont typeface="Arial" panose="020B0604020202020204" pitchFamily="34" charset="0"/>
              <a:buChar char="•"/>
            </a:pPr>
            <a:r>
              <a:rPr lang="en-US" sz="1100" dirty="0">
                <a:solidFill>
                  <a:schemeClr val="bg2">
                    <a:lumMod val="50000"/>
                  </a:schemeClr>
                </a:solidFill>
                <a:latin typeface="Abadi"/>
              </a:rPr>
              <a:t>Most orbits have payload masses clustered below 8,000 units.</a:t>
            </a:r>
          </a:p>
          <a:p>
            <a:pPr lvl="1">
              <a:lnSpc>
                <a:spcPct val="100000"/>
              </a:lnSpc>
              <a:buFont typeface="Arial" panose="020B0604020202020204" pitchFamily="34" charset="0"/>
              <a:buChar char="•"/>
            </a:pPr>
            <a:r>
              <a:rPr lang="en-US" sz="1100" dirty="0">
                <a:solidFill>
                  <a:schemeClr val="bg2">
                    <a:lumMod val="50000"/>
                  </a:schemeClr>
                </a:solidFill>
                <a:latin typeface="Abadi"/>
              </a:rPr>
              <a:t>GTO shows a wide range of payload masses, from about 2,000 to 8,000 units.</a:t>
            </a:r>
          </a:p>
          <a:p>
            <a:pPr lvl="1">
              <a:lnSpc>
                <a:spcPct val="100000"/>
              </a:lnSpc>
              <a:buFont typeface="Arial" panose="020B0604020202020204" pitchFamily="34" charset="0"/>
              <a:buChar char="•"/>
            </a:pPr>
            <a:r>
              <a:rPr lang="en-US" sz="1100" dirty="0">
                <a:solidFill>
                  <a:schemeClr val="bg2">
                    <a:lumMod val="50000"/>
                  </a:schemeClr>
                </a:solidFill>
                <a:latin typeface="Abadi"/>
              </a:rPr>
              <a:t>VLEO has the highest payload masses, around 14,000-16,000 units.</a:t>
            </a:r>
          </a:p>
          <a:p>
            <a:pPr>
              <a:lnSpc>
                <a:spcPct val="100000"/>
              </a:lnSpc>
              <a:buFont typeface="Arial" panose="020B0604020202020204" pitchFamily="34" charset="0"/>
              <a:buChar char="•"/>
            </a:pPr>
            <a:r>
              <a:rPr lang="en-US" sz="1300" dirty="0">
                <a:solidFill>
                  <a:schemeClr val="accent3">
                    <a:lumMod val="25000"/>
                  </a:schemeClr>
                </a:solidFill>
                <a:latin typeface="Abadi"/>
              </a:rPr>
              <a:t>Patterns:</a:t>
            </a:r>
          </a:p>
          <a:p>
            <a:pPr lvl="1">
              <a:lnSpc>
                <a:spcPct val="100000"/>
              </a:lnSpc>
              <a:buFont typeface="Arial" panose="020B0604020202020204" pitchFamily="34" charset="0"/>
              <a:buChar char="•"/>
            </a:pPr>
            <a:r>
              <a:rPr lang="en-US" sz="1100" dirty="0">
                <a:solidFill>
                  <a:schemeClr val="bg2">
                    <a:lumMod val="50000"/>
                  </a:schemeClr>
                </a:solidFill>
                <a:latin typeface="Abadi"/>
              </a:rPr>
              <a:t>LEO: Payload masses range from about 0 to 6,000 units, with a mix of Class 0 and 1.</a:t>
            </a:r>
          </a:p>
          <a:p>
            <a:pPr lvl="1">
              <a:lnSpc>
                <a:spcPct val="100000"/>
              </a:lnSpc>
              <a:buFont typeface="Arial" panose="020B0604020202020204" pitchFamily="34" charset="0"/>
              <a:buChar char="•"/>
            </a:pPr>
            <a:r>
              <a:rPr lang="en-US" sz="1100" dirty="0">
                <a:solidFill>
                  <a:schemeClr val="bg2">
                    <a:lumMod val="50000"/>
                  </a:schemeClr>
                </a:solidFill>
                <a:latin typeface="Abadi"/>
              </a:rPr>
              <a:t>ISS: Clustered around 2,000-4,000 units, mostly Class 1.</a:t>
            </a:r>
          </a:p>
          <a:p>
            <a:pPr lvl="1">
              <a:lnSpc>
                <a:spcPct val="100000"/>
              </a:lnSpc>
              <a:buFont typeface="Arial" panose="020B0604020202020204" pitchFamily="34" charset="0"/>
              <a:buChar char="•"/>
            </a:pPr>
            <a:r>
              <a:rPr lang="en-US" sz="1100" dirty="0">
                <a:solidFill>
                  <a:schemeClr val="bg2">
                    <a:lumMod val="50000"/>
                  </a:schemeClr>
                </a:solidFill>
                <a:latin typeface="Abadi"/>
              </a:rPr>
              <a:t>GTO: Wide range (2,000-8,000 units) with a mix of both classes.</a:t>
            </a:r>
          </a:p>
          <a:p>
            <a:pPr lvl="1">
              <a:lnSpc>
                <a:spcPct val="100000"/>
              </a:lnSpc>
              <a:buFont typeface="Arial" panose="020B0604020202020204" pitchFamily="34" charset="0"/>
              <a:buChar char="•"/>
            </a:pPr>
            <a:r>
              <a:rPr lang="en-US" sz="1100" dirty="0">
                <a:solidFill>
                  <a:schemeClr val="bg2">
                    <a:lumMod val="50000"/>
                  </a:schemeClr>
                </a:solidFill>
                <a:latin typeface="Abadi"/>
              </a:rPr>
              <a:t>SSO: Relatively low payload masses (0-4,000 units), mostly Class 1.</a:t>
            </a:r>
          </a:p>
          <a:p>
            <a:pPr lvl="1">
              <a:lnSpc>
                <a:spcPct val="100000"/>
              </a:lnSpc>
              <a:buFont typeface="Arial" panose="020B0604020202020204" pitchFamily="34" charset="0"/>
              <a:buChar char="•"/>
            </a:pPr>
            <a:r>
              <a:rPr lang="en-US" sz="1100" dirty="0">
                <a:solidFill>
                  <a:schemeClr val="bg2">
                    <a:lumMod val="50000"/>
                  </a:schemeClr>
                </a:solidFill>
                <a:latin typeface="Abadi"/>
              </a:rPr>
              <a:t>VLEO: Highest payload masses, both Class 0 and 1.</a:t>
            </a:r>
          </a:p>
          <a:p>
            <a:pPr lvl="1">
              <a:lnSpc>
                <a:spcPct val="100000"/>
              </a:lnSpc>
              <a:buFont typeface="Arial" panose="020B0604020202020204" pitchFamily="34" charset="0"/>
              <a:buChar char="•"/>
            </a:pPr>
            <a:r>
              <a:rPr lang="en-US" sz="1100" dirty="0">
                <a:solidFill>
                  <a:schemeClr val="bg2">
                    <a:lumMod val="50000"/>
                  </a:schemeClr>
                </a:solidFill>
                <a:latin typeface="Abadi"/>
              </a:rPr>
              <a:t>Other orbits (HEO, MEO, SO, GEO) have fewer data points.</a:t>
            </a:r>
          </a:p>
          <a:p>
            <a:pPr>
              <a:lnSpc>
                <a:spcPct val="100000"/>
              </a:lnSpc>
              <a:buFont typeface="Arial" panose="020B0604020202020204" pitchFamily="34" charset="0"/>
              <a:buChar char="•"/>
            </a:pPr>
            <a:r>
              <a:rPr lang="en-US" sz="1300" dirty="0">
                <a:solidFill>
                  <a:schemeClr val="accent3">
                    <a:lumMod val="25000"/>
                  </a:schemeClr>
                </a:solidFill>
                <a:latin typeface="Abadi"/>
              </a:rPr>
              <a:t>Observations: </a:t>
            </a:r>
          </a:p>
          <a:p>
            <a:pPr lvl="1">
              <a:lnSpc>
                <a:spcPct val="100000"/>
              </a:lnSpc>
              <a:buFont typeface="Arial" panose="020B0604020202020204" pitchFamily="34" charset="0"/>
              <a:buChar char="•"/>
            </a:pPr>
            <a:r>
              <a:rPr lang="en-US" sz="1100" dirty="0">
                <a:solidFill>
                  <a:schemeClr val="bg2">
                    <a:lumMod val="50000"/>
                  </a:schemeClr>
                </a:solidFill>
                <a:latin typeface="Abadi"/>
              </a:rPr>
              <a:t>There's no clear overall pattern of Class 0 or 1 dominating across all payload masses.</a:t>
            </a:r>
          </a:p>
          <a:p>
            <a:pPr lvl="1">
              <a:lnSpc>
                <a:spcPct val="100000"/>
              </a:lnSpc>
              <a:buFont typeface="Arial" panose="020B0604020202020204" pitchFamily="34" charset="0"/>
              <a:buChar char="•"/>
            </a:pPr>
            <a:r>
              <a:rPr lang="en-US" sz="1100" dirty="0">
                <a:solidFill>
                  <a:schemeClr val="bg2">
                    <a:lumMod val="50000"/>
                  </a:schemeClr>
                </a:solidFill>
                <a:latin typeface="Abadi"/>
              </a:rPr>
              <a:t>Different orbits seem to accommodate different ranges of payload masses.</a:t>
            </a:r>
          </a:p>
          <a:p>
            <a:pPr lvl="1">
              <a:lnSpc>
                <a:spcPct val="100000"/>
              </a:lnSpc>
              <a:buFont typeface="Arial" panose="020B0604020202020204" pitchFamily="34" charset="0"/>
              <a:buChar char="•"/>
            </a:pPr>
            <a:r>
              <a:rPr lang="en-US" sz="1100" dirty="0">
                <a:solidFill>
                  <a:schemeClr val="bg2">
                    <a:lumMod val="50000"/>
                  </a:schemeClr>
                </a:solidFill>
                <a:latin typeface="Abadi"/>
              </a:rPr>
              <a:t>Some orbits (like VLEO) appear to be used for very heavy payloads, while others (like SSO) are used for lighter ones</a:t>
            </a:r>
            <a:r>
              <a:rPr lang="en-US" sz="1500" dirty="0">
                <a:solidFill>
                  <a:schemeClr val="bg2">
                    <a:lumMod val="50000"/>
                  </a:schemeClr>
                </a:solidFill>
                <a:latin typeface="Abadi"/>
              </a:rPr>
              <a:t>.</a:t>
            </a:r>
          </a:p>
          <a:p>
            <a:pPr>
              <a:lnSpc>
                <a:spcPct val="150000"/>
              </a:lnSpc>
              <a:buFont typeface="Arial" panose="020B0604020202020204" pitchFamily="34" charset="0"/>
              <a:buChar char="•"/>
            </a:pPr>
            <a:r>
              <a:rPr lang="en-US" sz="1100" dirty="0">
                <a:solidFill>
                  <a:schemeClr val="bg2">
                    <a:lumMod val="50000"/>
                  </a:schemeClr>
                </a:solidFill>
                <a:latin typeface="Abadi"/>
              </a:rPr>
              <a:t>This plot likely represents the success (Class 1) or failure (Class 0) of various missions for different orbit types based on their payload masses. It provides insights into the relationship between orbit types, payload capacities, and mission outcomes.</a:t>
            </a:r>
          </a:p>
        </p:txBody>
      </p:sp>
    </p:spTree>
    <p:extLst>
      <p:ext uri="{BB962C8B-B14F-4D97-AF65-F5344CB8AC3E}">
        <p14:creationId xmlns:p14="http://schemas.microsoft.com/office/powerpoint/2010/main" val="314534059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Picture 5">
            <a:extLst>
              <a:ext uri="{FF2B5EF4-FFF2-40B4-BE49-F238E27FC236}">
                <a16:creationId xmlns:a16="http://schemas.microsoft.com/office/drawing/2014/main" id="{D83E71B7-C5C7-4658-8E01-EC9B3106F753}"/>
              </a:ext>
            </a:extLst>
          </p:cNvPr>
          <p:cNvPicPr>
            <a:picLocks noChangeAspect="1"/>
          </p:cNvPicPr>
          <p:nvPr/>
        </p:nvPicPr>
        <p:blipFill rotWithShape="1">
          <a:blip r:embed="rId3"/>
          <a:srcRect r="14085"/>
          <a:stretch/>
        </p:blipFill>
        <p:spPr>
          <a:xfrm>
            <a:off x="7381875" y="1826238"/>
            <a:ext cx="4810125" cy="3414793"/>
          </a:xfrm>
          <a:prstGeom prst="rect">
            <a:avLst/>
          </a:prstGeom>
        </p:spPr>
      </p:pic>
      <p:sp>
        <p:nvSpPr>
          <p:cNvPr id="7" name="Content Placeholder 2">
            <a:extLst>
              <a:ext uri="{FF2B5EF4-FFF2-40B4-BE49-F238E27FC236}">
                <a16:creationId xmlns:a16="http://schemas.microsoft.com/office/drawing/2014/main" id="{A40C2DF6-4B60-42F9-887F-A15F7836B221}"/>
              </a:ext>
            </a:extLst>
          </p:cNvPr>
          <p:cNvSpPr txBox="1">
            <a:spLocks/>
          </p:cNvSpPr>
          <p:nvPr/>
        </p:nvSpPr>
        <p:spPr>
          <a:xfrm>
            <a:off x="541236" y="1452211"/>
            <a:ext cx="6307239" cy="526291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buFont typeface="Arial" panose="020B0604020202020204" pitchFamily="34" charset="0"/>
              <a:buChar char="•"/>
            </a:pPr>
            <a:r>
              <a:rPr lang="en-US" sz="1300" dirty="0">
                <a:solidFill>
                  <a:schemeClr val="accent3">
                    <a:lumMod val="25000"/>
                  </a:schemeClr>
                </a:solidFill>
                <a:latin typeface="Abadi"/>
              </a:rPr>
              <a:t>Trend analysis: </a:t>
            </a:r>
          </a:p>
          <a:p>
            <a:pPr lvl="1">
              <a:buFont typeface="Arial" panose="020B0604020202020204" pitchFamily="34" charset="0"/>
              <a:buChar char="•"/>
            </a:pPr>
            <a:r>
              <a:rPr lang="en-US" sz="1100" dirty="0">
                <a:solidFill>
                  <a:schemeClr val="bg2">
                    <a:lumMod val="50000"/>
                  </a:schemeClr>
                </a:solidFill>
                <a:latin typeface="Abadi"/>
              </a:rPr>
              <a:t>2010-2012: The success rate remains at 0, indicating no successful missions during this period.</a:t>
            </a:r>
          </a:p>
          <a:p>
            <a:pPr lvl="1">
              <a:buFont typeface="Arial" panose="020B0604020202020204" pitchFamily="34" charset="0"/>
              <a:buChar char="•"/>
            </a:pPr>
            <a:r>
              <a:rPr lang="en-US" sz="1100" dirty="0">
                <a:solidFill>
                  <a:schemeClr val="bg2">
                    <a:lumMod val="50000"/>
                  </a:schemeClr>
                </a:solidFill>
                <a:latin typeface="Abadi"/>
              </a:rPr>
              <a:t>2013: A sharp increase from 0 to about 0.3 (30% success rate).</a:t>
            </a:r>
          </a:p>
          <a:p>
            <a:pPr lvl="1">
              <a:buFont typeface="Arial" panose="020B0604020202020204" pitchFamily="34" charset="0"/>
              <a:buChar char="•"/>
            </a:pPr>
            <a:r>
              <a:rPr lang="en-US" sz="1100" dirty="0">
                <a:solidFill>
                  <a:schemeClr val="bg2">
                    <a:lumMod val="50000"/>
                  </a:schemeClr>
                </a:solidFill>
                <a:latin typeface="Abadi"/>
              </a:rPr>
              <a:t>2014-2015: The success rate plateaus at around 0.33 (33%).</a:t>
            </a:r>
          </a:p>
          <a:p>
            <a:pPr lvl="1">
              <a:buFont typeface="Arial" panose="020B0604020202020204" pitchFamily="34" charset="0"/>
              <a:buChar char="•"/>
            </a:pPr>
            <a:r>
              <a:rPr lang="en-US" sz="1100" dirty="0">
                <a:solidFill>
                  <a:schemeClr val="bg2">
                    <a:lumMod val="50000"/>
                  </a:schemeClr>
                </a:solidFill>
                <a:latin typeface="Abadi"/>
              </a:rPr>
              <a:t>2016: Another significant jump to about 0.6 (60% success rate).</a:t>
            </a:r>
          </a:p>
          <a:p>
            <a:pPr lvl="1">
              <a:buFont typeface="Arial" panose="020B0604020202020204" pitchFamily="34" charset="0"/>
              <a:buChar char="•"/>
            </a:pPr>
            <a:r>
              <a:rPr lang="en-US" sz="1100" dirty="0">
                <a:solidFill>
                  <a:schemeClr val="bg2">
                    <a:lumMod val="50000"/>
                  </a:schemeClr>
                </a:solidFill>
                <a:latin typeface="Abadi"/>
              </a:rPr>
              <a:t>2017: Peaks at around 0.83 (83% success rate).</a:t>
            </a:r>
          </a:p>
          <a:p>
            <a:pPr lvl="1">
              <a:buFont typeface="Arial" panose="020B0604020202020204" pitchFamily="34" charset="0"/>
              <a:buChar char="•"/>
            </a:pPr>
            <a:r>
              <a:rPr lang="en-US" sz="1100" dirty="0">
                <a:solidFill>
                  <a:schemeClr val="bg2">
                    <a:lumMod val="50000"/>
                  </a:schemeClr>
                </a:solidFill>
                <a:latin typeface="Abadi"/>
              </a:rPr>
              <a:t>2018: A slight dip to about 0.6 (60%).</a:t>
            </a:r>
          </a:p>
          <a:p>
            <a:pPr lvl="1">
              <a:buFont typeface="Arial" panose="020B0604020202020204" pitchFamily="34" charset="0"/>
              <a:buChar char="•"/>
            </a:pPr>
            <a:r>
              <a:rPr lang="en-US" sz="1100" dirty="0">
                <a:solidFill>
                  <a:schemeClr val="bg2">
                    <a:lumMod val="50000"/>
                  </a:schemeClr>
                </a:solidFill>
                <a:latin typeface="Abadi"/>
              </a:rPr>
              <a:t>2019: The highest point on the graph, reaching nearly 0.9 (90% success rate).</a:t>
            </a:r>
          </a:p>
          <a:p>
            <a:pPr lvl="1">
              <a:buFont typeface="Arial" panose="020B0604020202020204" pitchFamily="34" charset="0"/>
              <a:buChar char="•"/>
            </a:pPr>
            <a:r>
              <a:rPr lang="en-US" sz="1100" dirty="0">
                <a:solidFill>
                  <a:schemeClr val="bg2">
                    <a:lumMod val="50000"/>
                  </a:schemeClr>
                </a:solidFill>
                <a:latin typeface="Abadi"/>
              </a:rPr>
              <a:t>2020: A slight decrease to about 0.83 (83%), but still maintaining a high success rate.</a:t>
            </a:r>
          </a:p>
          <a:p>
            <a:pPr>
              <a:buFont typeface="Arial" panose="020B0604020202020204" pitchFamily="34" charset="0"/>
              <a:buChar char="•"/>
            </a:pPr>
            <a:r>
              <a:rPr lang="en-US" sz="1300" dirty="0">
                <a:solidFill>
                  <a:schemeClr val="accent3">
                    <a:lumMod val="25000"/>
                  </a:schemeClr>
                </a:solidFill>
                <a:latin typeface="Abadi"/>
              </a:rPr>
              <a:t>Key observations: </a:t>
            </a:r>
          </a:p>
          <a:p>
            <a:pPr lvl="1">
              <a:buFont typeface="Arial" panose="020B0604020202020204" pitchFamily="34" charset="0"/>
              <a:buChar char="•"/>
            </a:pPr>
            <a:r>
              <a:rPr lang="en-US" sz="1100" dirty="0">
                <a:solidFill>
                  <a:schemeClr val="bg2">
                    <a:lumMod val="50000"/>
                  </a:schemeClr>
                </a:solidFill>
                <a:latin typeface="Abadi"/>
              </a:rPr>
              <a:t>There's a clear overall upward trend in success rates from 2013 onwards.</a:t>
            </a:r>
          </a:p>
          <a:p>
            <a:pPr lvl="1">
              <a:buFont typeface="Arial" panose="020B0604020202020204" pitchFamily="34" charset="0"/>
              <a:buChar char="•"/>
            </a:pPr>
            <a:r>
              <a:rPr lang="en-US" sz="1100" dirty="0">
                <a:solidFill>
                  <a:schemeClr val="bg2">
                    <a:lumMod val="50000"/>
                  </a:schemeClr>
                </a:solidFill>
                <a:latin typeface="Abadi"/>
              </a:rPr>
              <a:t>The most dramatic improvements occurred between 2012-2013 and 2015-2016.</a:t>
            </a:r>
          </a:p>
          <a:p>
            <a:pPr lvl="1">
              <a:buFont typeface="Arial" panose="020B0604020202020204" pitchFamily="34" charset="0"/>
              <a:buChar char="•"/>
            </a:pPr>
            <a:r>
              <a:rPr lang="en-US" sz="1100" dirty="0">
                <a:solidFill>
                  <a:schemeClr val="bg2">
                    <a:lumMod val="50000"/>
                  </a:schemeClr>
                </a:solidFill>
                <a:latin typeface="Abadi"/>
              </a:rPr>
              <a:t>After 2016, the success rate generally remains high, with some fluctuations.</a:t>
            </a:r>
          </a:p>
          <a:p>
            <a:pPr lvl="1">
              <a:buFont typeface="Arial" panose="020B0604020202020204" pitchFamily="34" charset="0"/>
              <a:buChar char="•"/>
            </a:pPr>
            <a:r>
              <a:rPr lang="en-US" sz="1100" dirty="0">
                <a:solidFill>
                  <a:schemeClr val="bg2">
                    <a:lumMod val="50000"/>
                  </a:schemeClr>
                </a:solidFill>
                <a:latin typeface="Abadi"/>
              </a:rPr>
              <a:t>The program or missions seem to have matured significantly over the decade, going from consistent failure to high reliability.</a:t>
            </a:r>
          </a:p>
          <a:p>
            <a:pPr>
              <a:buFont typeface="Arial" panose="020B0604020202020204" pitchFamily="34" charset="0"/>
              <a:buChar char="•"/>
            </a:pPr>
            <a:r>
              <a:rPr lang="en-US" sz="1300" dirty="0">
                <a:solidFill>
                  <a:schemeClr val="accent3">
                    <a:lumMod val="25000"/>
                  </a:schemeClr>
                </a:solidFill>
                <a:latin typeface="Abadi"/>
              </a:rPr>
              <a:t>Possible interpretations: </a:t>
            </a:r>
          </a:p>
          <a:p>
            <a:pPr lvl="1">
              <a:buFont typeface="Arial" panose="020B0604020202020204" pitchFamily="34" charset="0"/>
              <a:buChar char="•"/>
            </a:pPr>
            <a:r>
              <a:rPr lang="en-US" sz="1100" dirty="0">
                <a:solidFill>
                  <a:schemeClr val="bg2">
                    <a:lumMod val="50000"/>
                  </a:schemeClr>
                </a:solidFill>
                <a:latin typeface="Abadi"/>
              </a:rPr>
              <a:t>The initial years (2010-2012) might represent a development or testing phase with no successful missions.</a:t>
            </a:r>
          </a:p>
          <a:p>
            <a:pPr lvl="1">
              <a:buFont typeface="Arial" panose="020B0604020202020204" pitchFamily="34" charset="0"/>
              <a:buChar char="•"/>
            </a:pPr>
            <a:r>
              <a:rPr lang="en-US" sz="1100" dirty="0">
                <a:solidFill>
                  <a:schemeClr val="bg2">
                    <a:lumMod val="50000"/>
                  </a:schemeClr>
                </a:solidFill>
                <a:latin typeface="Abadi"/>
              </a:rPr>
              <a:t>The steady improvements could indicate learning from failures, technological advancements, or refinements in procedures.</a:t>
            </a:r>
          </a:p>
          <a:p>
            <a:pPr lvl="1">
              <a:buFont typeface="Arial" panose="020B0604020202020204" pitchFamily="34" charset="0"/>
              <a:buChar char="•"/>
            </a:pPr>
            <a:r>
              <a:rPr lang="en-US" sz="1100" dirty="0">
                <a:solidFill>
                  <a:schemeClr val="bg2">
                    <a:lumMod val="50000"/>
                  </a:schemeClr>
                </a:solidFill>
                <a:latin typeface="Abadi"/>
              </a:rPr>
              <a:t>The high success rates in later years suggest the program has reached a mature, reliable state.</a:t>
            </a:r>
          </a:p>
          <a:p>
            <a:pPr>
              <a:buFont typeface="Arial" panose="020B0604020202020204" pitchFamily="34" charset="0"/>
              <a:buChar char="•"/>
            </a:pPr>
            <a:endParaRPr lang="en-US" sz="1100" dirty="0">
              <a:solidFill>
                <a:schemeClr val="bg2">
                  <a:lumMod val="50000"/>
                </a:schemeClr>
              </a:solidFill>
              <a:latin typeface="Abadi"/>
            </a:endParaRPr>
          </a:p>
          <a:p>
            <a:pPr>
              <a:buFont typeface="Arial" panose="020B0604020202020204" pitchFamily="34" charset="0"/>
              <a:buChar char="•"/>
            </a:pPr>
            <a:endParaRPr lang="en-US" sz="1500" dirty="0">
              <a:solidFill>
                <a:schemeClr val="bg2">
                  <a:lumMod val="50000"/>
                </a:schemeClr>
              </a:solidFill>
              <a:latin typeface="Abadi"/>
            </a:endParaRPr>
          </a:p>
          <a:p>
            <a:pPr>
              <a:lnSpc>
                <a:spcPct val="100000"/>
              </a:lnSpc>
              <a:buFont typeface="Arial" panose="020B0604020202020204" pitchFamily="34" charset="0"/>
              <a:buChar char="•"/>
            </a:pPr>
            <a:endParaRPr lang="en-US" sz="1500" dirty="0">
              <a:solidFill>
                <a:schemeClr val="bg2">
                  <a:lumMod val="50000"/>
                </a:schemeClr>
              </a:solidFill>
              <a:latin typeface="Abadi"/>
            </a:endParaRPr>
          </a:p>
        </p:txBody>
      </p:sp>
    </p:spTree>
    <p:extLst>
      <p:ext uri="{BB962C8B-B14F-4D97-AF65-F5344CB8AC3E}">
        <p14:creationId xmlns:p14="http://schemas.microsoft.com/office/powerpoint/2010/main" val="70659448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40188"/>
            <a:ext cx="4992615" cy="3377623"/>
          </a:xfrm>
          <a:prstGeom prst="rect">
            <a:avLst/>
          </a:prstGeom>
        </p:spPr>
        <p:txBody>
          <a:bodyPr>
            <a:normAutofit/>
          </a:bodyPr>
          <a:lstStyle/>
          <a:p>
            <a:r>
              <a:rPr lang="en-US" sz="1400" dirty="0">
                <a:solidFill>
                  <a:schemeClr val="bg2">
                    <a:lumMod val="50000"/>
                  </a:schemeClr>
                </a:solidFill>
                <a:latin typeface="Abadi"/>
              </a:rPr>
              <a:t>Selects the distinct launch sites from the SPACEXTABLE, resulting in a list of unique launch sites used for space missions. Here are the unique launch sites displayed in the result:</a:t>
            </a:r>
          </a:p>
          <a:p>
            <a:pPr>
              <a:buFont typeface="+mj-lt"/>
              <a:buAutoNum type="arabicPeriod"/>
            </a:pPr>
            <a:r>
              <a:rPr lang="en-US" sz="1400" dirty="0">
                <a:solidFill>
                  <a:schemeClr val="bg2">
                    <a:lumMod val="50000"/>
                  </a:schemeClr>
                </a:solidFill>
                <a:latin typeface="Abadi"/>
              </a:rPr>
              <a:t>CCAFS LC-40</a:t>
            </a:r>
          </a:p>
          <a:p>
            <a:pPr>
              <a:buFont typeface="+mj-lt"/>
              <a:buAutoNum type="arabicPeriod"/>
            </a:pPr>
            <a:r>
              <a:rPr lang="en-US" sz="1400" dirty="0">
                <a:solidFill>
                  <a:schemeClr val="bg2">
                    <a:lumMod val="50000"/>
                  </a:schemeClr>
                </a:solidFill>
                <a:latin typeface="Abadi"/>
              </a:rPr>
              <a:t>VAFB SLC-4E</a:t>
            </a:r>
          </a:p>
          <a:p>
            <a:pPr>
              <a:buFont typeface="+mj-lt"/>
              <a:buAutoNum type="arabicPeriod"/>
            </a:pPr>
            <a:r>
              <a:rPr lang="en-US" sz="1400" dirty="0">
                <a:solidFill>
                  <a:schemeClr val="bg2">
                    <a:lumMod val="50000"/>
                  </a:schemeClr>
                </a:solidFill>
                <a:latin typeface="Abadi"/>
              </a:rPr>
              <a:t>KSC LC-39A</a:t>
            </a:r>
          </a:p>
          <a:p>
            <a:pPr>
              <a:buFont typeface="+mj-lt"/>
              <a:buAutoNum type="arabicPeriod"/>
            </a:pPr>
            <a:r>
              <a:rPr lang="en-US" sz="1400" dirty="0">
                <a:solidFill>
                  <a:schemeClr val="bg2">
                    <a:lumMod val="50000"/>
                  </a:schemeClr>
                </a:solidFill>
                <a:latin typeface="Abadi"/>
              </a:rPr>
              <a:t>CCAFS SLC-40</a:t>
            </a:r>
          </a:p>
          <a:p>
            <a:pPr>
              <a:lnSpc>
                <a:spcPct val="100000"/>
              </a:lnSpc>
              <a:spcBef>
                <a:spcPts val="1400"/>
              </a:spcBef>
            </a:pPr>
            <a:r>
              <a:rPr lang="en-US" sz="1400" dirty="0">
                <a:solidFill>
                  <a:schemeClr val="bg2">
                    <a:lumMod val="50000"/>
                  </a:schemeClr>
                </a:solidFill>
                <a:latin typeface="Abadi"/>
              </a:rPr>
              <a:t>This list shows that SpaceX has used launch pads at 4 major space launch facilities in the United States for their missions</a:t>
            </a:r>
            <a:r>
              <a:rPr lang="en-US" sz="1050" dirty="0"/>
              <a:t>.</a:t>
            </a:r>
            <a:endParaRPr lang="en-US" sz="1200" dirty="0">
              <a:solidFill>
                <a:schemeClr val="accent3">
                  <a:lumMod val="25000"/>
                </a:schemeClr>
              </a:solidFill>
              <a:latin typeface="Abadi" panose="020B0604020104020204" pitchFamily="34" charset="0"/>
            </a:endParaRPr>
          </a:p>
          <a:p>
            <a:pPr>
              <a:lnSpc>
                <a:spcPct val="100000"/>
              </a:lnSpc>
              <a:spcBef>
                <a:spcPts val="1400"/>
              </a:spcBef>
            </a:pPr>
            <a:endParaRPr lang="en-US" sz="1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F907BEF0-9697-4925-B957-BAE0FE31EF76}"/>
              </a:ext>
            </a:extLst>
          </p:cNvPr>
          <p:cNvPicPr>
            <a:picLocks noChangeAspect="1"/>
          </p:cNvPicPr>
          <p:nvPr/>
        </p:nvPicPr>
        <p:blipFill>
          <a:blip r:embed="rId3"/>
          <a:stretch>
            <a:fillRect/>
          </a:stretch>
        </p:blipFill>
        <p:spPr>
          <a:xfrm>
            <a:off x="5960531" y="2075483"/>
            <a:ext cx="6073195" cy="2806123"/>
          </a:xfrm>
          <a:prstGeom prst="rect">
            <a:avLst/>
          </a:prstGeom>
        </p:spPr>
      </p:pic>
    </p:spTree>
    <p:extLst>
      <p:ext uri="{BB962C8B-B14F-4D97-AF65-F5344CB8AC3E}">
        <p14:creationId xmlns:p14="http://schemas.microsoft.com/office/powerpoint/2010/main" val="27278509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98561" y="1740254"/>
            <a:ext cx="4659240" cy="3377491"/>
          </a:xfrm>
          <a:prstGeom prst="rect">
            <a:avLst/>
          </a:prstGeom>
        </p:spPr>
        <p:txBody>
          <a:bodyPr>
            <a:normAutofit/>
          </a:bodyPr>
          <a:lstStyle/>
          <a:p>
            <a:pPr>
              <a:lnSpc>
                <a:spcPct val="100000"/>
              </a:lnSpc>
              <a:spcBef>
                <a:spcPts val="1400"/>
              </a:spcBef>
            </a:pPr>
            <a:r>
              <a:rPr lang="en-US" sz="1600" dirty="0">
                <a:solidFill>
                  <a:schemeClr val="bg2">
                    <a:lumMod val="50000"/>
                  </a:schemeClr>
                </a:solidFill>
                <a:latin typeface="Abadi"/>
              </a:rPr>
              <a:t>The SQL query selects all records from SPACEXTABLE where the Launch site begins with 'CCA', displaying 5 such records. </a:t>
            </a:r>
          </a:p>
          <a:p>
            <a:pPr>
              <a:lnSpc>
                <a:spcPct val="100000"/>
              </a:lnSpc>
              <a:spcBef>
                <a:spcPts val="1400"/>
              </a:spcBef>
            </a:pPr>
            <a:r>
              <a:rPr lang="en-US" sz="1600" dirty="0">
                <a:solidFill>
                  <a:schemeClr val="bg2">
                    <a:lumMod val="50000"/>
                  </a:schemeClr>
                </a:solidFill>
                <a:latin typeface="Abadi"/>
              </a:rPr>
              <a:t>All launches occurred from CCAFS LC-40 (Cape Canaveral Air Force Station Launch Complex 40).Dates range from 2010 to 2013, showing early SpaceX missions.</a:t>
            </a:r>
          </a:p>
          <a:p>
            <a:pPr>
              <a:lnSpc>
                <a:spcPct val="100000"/>
              </a:lnSpc>
              <a:spcBef>
                <a:spcPts val="1400"/>
              </a:spcBef>
            </a:pPr>
            <a:r>
              <a:rPr lang="en-US" sz="1600" dirty="0">
                <a:solidFill>
                  <a:schemeClr val="bg2">
                    <a:lumMod val="50000"/>
                  </a:schemeClr>
                </a:solidFill>
                <a:latin typeface="Abadi"/>
              </a:rPr>
              <a:t>This data shows SpaceX's early progress in developing reliable launch capabilities and NASA partnerships from a single launch site.</a:t>
            </a:r>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FCDD9C15-985A-4D3E-91E1-6B2686A292AE}"/>
              </a:ext>
            </a:extLst>
          </p:cNvPr>
          <p:cNvPicPr>
            <a:picLocks noChangeAspect="1"/>
          </p:cNvPicPr>
          <p:nvPr/>
        </p:nvPicPr>
        <p:blipFill>
          <a:blip r:embed="rId3"/>
          <a:stretch>
            <a:fillRect/>
          </a:stretch>
        </p:blipFill>
        <p:spPr>
          <a:xfrm>
            <a:off x="5638800" y="1519008"/>
            <a:ext cx="6429375" cy="3844017"/>
          </a:xfrm>
          <a:prstGeom prst="rect">
            <a:avLst/>
          </a:prstGeom>
        </p:spPr>
      </p:pic>
    </p:spTree>
    <p:extLst>
      <p:ext uri="{BB962C8B-B14F-4D97-AF65-F5344CB8AC3E}">
        <p14:creationId xmlns:p14="http://schemas.microsoft.com/office/powerpoint/2010/main" val="179473865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811515" cy="4070350"/>
          </a:xfrm>
          <a:prstGeom prst="rect">
            <a:avLst/>
          </a:prstGeom>
        </p:spPr>
        <p:txBody>
          <a:bodyPr>
            <a:normAutofit/>
          </a:bodyPr>
          <a:lstStyle/>
          <a:p>
            <a:r>
              <a:rPr lang="en-US" sz="1600" dirty="0">
                <a:solidFill>
                  <a:schemeClr val="bg2">
                    <a:lumMod val="50000"/>
                  </a:schemeClr>
                </a:solidFill>
                <a:latin typeface="Abadi"/>
              </a:rPr>
              <a:t>The SQL query calculates the total payload mass carried by boosters launched for NASA's Commercial Resupply Services (CRS) program.</a:t>
            </a:r>
          </a:p>
          <a:p>
            <a:r>
              <a:rPr lang="en-US" sz="1600" dirty="0">
                <a:solidFill>
                  <a:schemeClr val="bg2">
                    <a:lumMod val="50000"/>
                  </a:schemeClr>
                </a:solidFill>
                <a:latin typeface="Abadi"/>
              </a:rPr>
              <a:t>Result: The total payload mass is 45,596 kg</a:t>
            </a:r>
          </a:p>
          <a:p>
            <a:r>
              <a:rPr lang="en-US" sz="1600" dirty="0">
                <a:solidFill>
                  <a:schemeClr val="bg2">
                    <a:lumMod val="50000"/>
                  </a:schemeClr>
                </a:solidFill>
                <a:latin typeface="Abadi"/>
              </a:rPr>
              <a:t>This represents the cumulative mass of cargo SpaceX has delivered to the International Space Station for NASA under the CRS contract..</a:t>
            </a:r>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17073773-08B3-4FD7-AA05-9FB515388047}"/>
              </a:ext>
            </a:extLst>
          </p:cNvPr>
          <p:cNvPicPr>
            <a:picLocks noChangeAspect="1"/>
          </p:cNvPicPr>
          <p:nvPr/>
        </p:nvPicPr>
        <p:blipFill>
          <a:blip r:embed="rId3"/>
          <a:stretch>
            <a:fillRect/>
          </a:stretch>
        </p:blipFill>
        <p:spPr>
          <a:xfrm>
            <a:off x="5395500" y="2512654"/>
            <a:ext cx="6638544" cy="1870791"/>
          </a:xfrm>
          <a:prstGeom prst="rect">
            <a:avLst/>
          </a:prstGeom>
        </p:spPr>
      </p:pic>
    </p:spTree>
    <p:extLst>
      <p:ext uri="{BB962C8B-B14F-4D97-AF65-F5344CB8AC3E}">
        <p14:creationId xmlns:p14="http://schemas.microsoft.com/office/powerpoint/2010/main" val="40100147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971675"/>
            <a:ext cx="3706740" cy="4205288"/>
          </a:xfrm>
          <a:prstGeom prst="rect">
            <a:avLst/>
          </a:prstGeom>
        </p:spPr>
        <p:txBody>
          <a:bodyPr>
            <a:normAutofit/>
          </a:bodyPr>
          <a:lstStyle/>
          <a:p>
            <a:r>
              <a:rPr lang="en-US" sz="1600" dirty="0">
                <a:solidFill>
                  <a:schemeClr val="bg2">
                    <a:lumMod val="50000"/>
                  </a:schemeClr>
                </a:solidFill>
                <a:latin typeface="Abadi"/>
              </a:rPr>
              <a:t>The SQL query calculates the average payload mass carried by the Falcon 9 version 1.1 booster.</a:t>
            </a:r>
          </a:p>
          <a:p>
            <a:r>
              <a:rPr lang="en-US" sz="1600" dirty="0">
                <a:solidFill>
                  <a:schemeClr val="bg2">
                    <a:lumMod val="50000"/>
                  </a:schemeClr>
                </a:solidFill>
                <a:latin typeface="Abadi"/>
              </a:rPr>
              <a:t>Result: The average payload mass is 2534.67 kg.</a:t>
            </a:r>
          </a:p>
          <a:p>
            <a:r>
              <a:rPr lang="en-US" sz="1600" dirty="0">
                <a:solidFill>
                  <a:schemeClr val="bg2">
                    <a:lumMod val="50000"/>
                  </a:schemeClr>
                </a:solidFill>
                <a:latin typeface="Abadi"/>
              </a:rPr>
              <a:t>The result shows that on average, Falcon 9 v1.1 boosters carried payloads of approximately 2,534.67 kg (or about 2.53 metric tons) per mission.</a:t>
            </a:r>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9B6DF6BA-2CAA-4C8C-B2DC-11F6FCF585B5}"/>
              </a:ext>
            </a:extLst>
          </p:cNvPr>
          <p:cNvPicPr>
            <a:picLocks noChangeAspect="1"/>
          </p:cNvPicPr>
          <p:nvPr/>
        </p:nvPicPr>
        <p:blipFill>
          <a:blip r:embed="rId3"/>
          <a:stretch>
            <a:fillRect/>
          </a:stretch>
        </p:blipFill>
        <p:spPr>
          <a:xfrm>
            <a:off x="4924425" y="2637377"/>
            <a:ext cx="7109809" cy="1695542"/>
          </a:xfrm>
          <a:prstGeom prst="rect">
            <a:avLst/>
          </a:prstGeom>
        </p:spPr>
      </p:pic>
    </p:spTree>
    <p:extLst>
      <p:ext uri="{BB962C8B-B14F-4D97-AF65-F5344CB8AC3E}">
        <p14:creationId xmlns:p14="http://schemas.microsoft.com/office/powerpoint/2010/main" val="273556052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836686" y="1938337"/>
            <a:ext cx="3278114" cy="3286125"/>
          </a:xfrm>
          <a:prstGeom prst="rect">
            <a:avLst/>
          </a:prstGeom>
        </p:spPr>
        <p:txBody>
          <a:bodyPr lIns="91440" tIns="45720" rIns="91440" bIns="45720" anchor="t">
            <a:normAutofit/>
          </a:bodyPr>
          <a:lstStyle/>
          <a:p>
            <a:r>
              <a:rPr lang="en-US" sz="1600" dirty="0">
                <a:solidFill>
                  <a:schemeClr val="bg2">
                    <a:lumMod val="50000"/>
                  </a:schemeClr>
                </a:solidFill>
                <a:latin typeface="Abadi"/>
              </a:rPr>
              <a:t>Based on the SQL query result shown in the image, the date of the first successful landing outcome on a ground pad was:</a:t>
            </a:r>
          </a:p>
          <a:p>
            <a:r>
              <a:rPr lang="en-US" sz="1600" dirty="0">
                <a:solidFill>
                  <a:schemeClr val="bg2">
                    <a:lumMod val="50000"/>
                  </a:schemeClr>
                </a:solidFill>
                <a:latin typeface="Abadi"/>
              </a:rPr>
              <a:t>2015-12-22</a:t>
            </a:r>
          </a:p>
          <a:p>
            <a:r>
              <a:rPr lang="en-US" sz="1600" dirty="0">
                <a:solidFill>
                  <a:schemeClr val="bg2">
                    <a:lumMod val="50000"/>
                  </a:schemeClr>
                </a:solidFill>
                <a:latin typeface="Abadi"/>
              </a:rPr>
              <a:t>This date represents the earliest date in the SPACEXTABLE where the </a:t>
            </a:r>
            <a:r>
              <a:rPr lang="en-US" sz="1600" dirty="0" err="1">
                <a:solidFill>
                  <a:schemeClr val="bg2">
                    <a:lumMod val="50000"/>
                  </a:schemeClr>
                </a:solidFill>
                <a:latin typeface="Abadi"/>
              </a:rPr>
              <a:t>Landing_Outcome</a:t>
            </a:r>
            <a:r>
              <a:rPr lang="en-US" sz="1600" dirty="0">
                <a:solidFill>
                  <a:schemeClr val="bg2">
                    <a:lumMod val="50000"/>
                  </a:schemeClr>
                </a:solidFill>
                <a:latin typeface="Abadi"/>
              </a:rPr>
              <a:t> was 'Success (ground pad)'. </a:t>
            </a:r>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FD489E6A-119A-421A-BC40-6886946B957D}"/>
              </a:ext>
            </a:extLst>
          </p:cNvPr>
          <p:cNvPicPr>
            <a:picLocks noChangeAspect="1"/>
          </p:cNvPicPr>
          <p:nvPr/>
        </p:nvPicPr>
        <p:blipFill>
          <a:blip r:embed="rId3"/>
          <a:stretch>
            <a:fillRect/>
          </a:stretch>
        </p:blipFill>
        <p:spPr>
          <a:xfrm>
            <a:off x="4612840" y="2219156"/>
            <a:ext cx="7287642" cy="2419688"/>
          </a:xfrm>
          <a:prstGeom prst="rect">
            <a:avLst/>
          </a:prstGeom>
        </p:spPr>
      </p:pic>
    </p:spTree>
    <p:extLst>
      <p:ext uri="{BB962C8B-B14F-4D97-AF65-F5344CB8AC3E}">
        <p14:creationId xmlns:p14="http://schemas.microsoft.com/office/powerpoint/2010/main" val="143467992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825625"/>
            <a:ext cx="3468614" cy="4351338"/>
          </a:xfrm>
          <a:prstGeom prst="rect">
            <a:avLst/>
          </a:prstGeom>
        </p:spPr>
        <p:txBody>
          <a:bodyPr lIns="91440" tIns="45720" rIns="91440" bIns="45720" anchor="t">
            <a:normAutofit lnSpcReduction="10000"/>
          </a:bodyPr>
          <a:lstStyle/>
          <a:p>
            <a:r>
              <a:rPr lang="en-US" sz="1600" dirty="0">
                <a:solidFill>
                  <a:schemeClr val="bg2">
                    <a:lumMod val="50000"/>
                  </a:schemeClr>
                </a:solidFill>
                <a:latin typeface="Abadi"/>
              </a:rPr>
              <a:t>The query result shows the names of the boosters that successfully landed on a drone ship and had a payload mass between 4000 and 6000 kg. Here are the booster names:</a:t>
            </a:r>
          </a:p>
          <a:p>
            <a:pPr lvl="1">
              <a:lnSpc>
                <a:spcPct val="160000"/>
              </a:lnSpc>
              <a:buFont typeface="+mj-lt"/>
              <a:buAutoNum type="arabicPeriod"/>
            </a:pPr>
            <a:r>
              <a:rPr lang="en-US" sz="1600" dirty="0">
                <a:solidFill>
                  <a:schemeClr val="bg2">
                    <a:lumMod val="50000"/>
                  </a:schemeClr>
                </a:solidFill>
                <a:latin typeface="Abadi"/>
              </a:rPr>
              <a:t>F9 FT B1022</a:t>
            </a:r>
          </a:p>
          <a:p>
            <a:pPr lvl="1">
              <a:buFont typeface="+mj-lt"/>
              <a:buAutoNum type="arabicPeriod"/>
            </a:pPr>
            <a:r>
              <a:rPr lang="en-US" sz="1600" dirty="0">
                <a:solidFill>
                  <a:schemeClr val="bg2">
                    <a:lumMod val="50000"/>
                  </a:schemeClr>
                </a:solidFill>
                <a:latin typeface="Abadi"/>
              </a:rPr>
              <a:t>F9 FT B1026</a:t>
            </a:r>
          </a:p>
          <a:p>
            <a:pPr lvl="1">
              <a:buFont typeface="+mj-lt"/>
              <a:buAutoNum type="arabicPeriod"/>
            </a:pPr>
            <a:r>
              <a:rPr lang="en-US" sz="1600" dirty="0">
                <a:solidFill>
                  <a:schemeClr val="bg2">
                    <a:lumMod val="50000"/>
                  </a:schemeClr>
                </a:solidFill>
                <a:latin typeface="Abadi"/>
              </a:rPr>
              <a:t>F9 FT B1021.2</a:t>
            </a:r>
          </a:p>
          <a:p>
            <a:pPr lvl="1">
              <a:buFont typeface="+mj-lt"/>
              <a:buAutoNum type="arabicPeriod"/>
            </a:pPr>
            <a:r>
              <a:rPr lang="en-US" sz="1600" dirty="0">
                <a:solidFill>
                  <a:schemeClr val="bg2">
                    <a:lumMod val="50000"/>
                  </a:schemeClr>
                </a:solidFill>
                <a:latin typeface="Abadi"/>
              </a:rPr>
              <a:t>F9 FT B1031.2</a:t>
            </a:r>
          </a:p>
          <a:p>
            <a:r>
              <a:rPr lang="en-US" sz="1600" dirty="0">
                <a:solidFill>
                  <a:schemeClr val="bg2">
                    <a:lumMod val="50000"/>
                  </a:schemeClr>
                </a:solidFill>
                <a:latin typeface="Abadi"/>
              </a:rPr>
              <a:t>These Falcon 9 (F9) first stage boosters met the specified criteria: they achieved a successful landing on a drone ship and carried payloads within the 4000-6000 kg range. The ".2" suffix on some boosters likely indicates they were reused for a second mission.</a:t>
            </a:r>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B835FEAD-4231-45D7-BE6B-E8078BF16A6F}"/>
              </a:ext>
            </a:extLst>
          </p:cNvPr>
          <p:cNvPicPr>
            <a:picLocks noChangeAspect="1"/>
          </p:cNvPicPr>
          <p:nvPr/>
        </p:nvPicPr>
        <p:blipFill>
          <a:blip r:embed="rId3"/>
          <a:stretch>
            <a:fillRect/>
          </a:stretch>
        </p:blipFill>
        <p:spPr>
          <a:xfrm>
            <a:off x="4398550" y="2361557"/>
            <a:ext cx="7650570" cy="2134886"/>
          </a:xfrm>
          <a:prstGeom prst="rect">
            <a:avLst/>
          </a:prstGeom>
        </p:spPr>
      </p:pic>
    </p:spTree>
    <p:extLst>
      <p:ext uri="{BB962C8B-B14F-4D97-AF65-F5344CB8AC3E}">
        <p14:creationId xmlns:p14="http://schemas.microsoft.com/office/powerpoint/2010/main" val="63939953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182990" cy="4089400"/>
          </a:xfrm>
          <a:prstGeom prst="rect">
            <a:avLst/>
          </a:prstGeom>
        </p:spPr>
        <p:txBody>
          <a:bodyPr>
            <a:normAutofit fontScale="92500"/>
          </a:bodyPr>
          <a:lstStyle/>
          <a:p>
            <a:r>
              <a:rPr lang="en-US" sz="1600" dirty="0">
                <a:solidFill>
                  <a:schemeClr val="bg2">
                    <a:lumMod val="50000"/>
                  </a:schemeClr>
                </a:solidFill>
                <a:latin typeface="Abadi"/>
              </a:rPr>
              <a:t>The query result shows the total number of successful and failure mission outcomes from the SPACEXTABLE:</a:t>
            </a:r>
          </a:p>
          <a:p>
            <a:pPr lvl="1">
              <a:lnSpc>
                <a:spcPct val="260000"/>
              </a:lnSpc>
              <a:buFont typeface="+mj-lt"/>
              <a:buAutoNum type="arabicPeriod"/>
            </a:pPr>
            <a:r>
              <a:rPr lang="en-US" sz="1600" dirty="0">
                <a:solidFill>
                  <a:schemeClr val="bg2">
                    <a:lumMod val="50000"/>
                  </a:schemeClr>
                </a:solidFill>
                <a:latin typeface="Abadi"/>
              </a:rPr>
              <a:t>Failure (in flight): 1 mission</a:t>
            </a:r>
          </a:p>
          <a:p>
            <a:pPr lvl="1">
              <a:buFont typeface="+mj-lt"/>
              <a:buAutoNum type="arabicPeriod"/>
            </a:pPr>
            <a:r>
              <a:rPr lang="en-US" sz="1600" dirty="0">
                <a:solidFill>
                  <a:schemeClr val="bg2">
                    <a:lumMod val="50000"/>
                  </a:schemeClr>
                </a:solidFill>
                <a:latin typeface="Abadi"/>
              </a:rPr>
              <a:t>Success: 99 missions (98 + 1)</a:t>
            </a:r>
          </a:p>
          <a:p>
            <a:pPr lvl="1">
              <a:buFont typeface="+mj-lt"/>
              <a:buAutoNum type="arabicPeriod"/>
            </a:pPr>
            <a:r>
              <a:rPr lang="en-US" sz="1600" dirty="0">
                <a:solidFill>
                  <a:schemeClr val="bg2">
                    <a:lumMod val="50000"/>
                  </a:schemeClr>
                </a:solidFill>
                <a:latin typeface="Abadi"/>
              </a:rPr>
              <a:t>Success (payload status unclear): 1 mission</a:t>
            </a:r>
          </a:p>
          <a:p>
            <a:pPr lvl="1">
              <a:buFont typeface="+mj-lt"/>
              <a:buAutoNum type="arabicPeriod"/>
            </a:pPr>
            <a:endParaRPr lang="en-US" sz="1200" dirty="0">
              <a:solidFill>
                <a:schemeClr val="bg2">
                  <a:lumMod val="50000"/>
                </a:schemeClr>
              </a:solidFill>
              <a:latin typeface="Abadi"/>
            </a:endParaRPr>
          </a:p>
          <a:p>
            <a:r>
              <a:rPr lang="en-US" sz="1600" dirty="0">
                <a:solidFill>
                  <a:schemeClr val="bg2">
                    <a:lumMod val="50000"/>
                  </a:schemeClr>
                </a:solidFill>
                <a:latin typeface="Abadi"/>
              </a:rPr>
              <a:t>In total, there were 100 successful missions (98 + 1 + 1) and 1 failure mission.</a:t>
            </a:r>
          </a:p>
          <a:p>
            <a:r>
              <a:rPr lang="en-US" sz="1600" dirty="0">
                <a:solidFill>
                  <a:schemeClr val="bg2">
                    <a:lumMod val="50000"/>
                  </a:schemeClr>
                </a:solidFill>
                <a:latin typeface="Abadi"/>
              </a:rPr>
              <a:t>This data indicates a very high success rate for the missions recorded in this database, with only one in-flight failure compared to 100 successful missions (though one had an unclear payload status).</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E1A22019-1406-4568-BE03-E1DFFCBFE11C}"/>
              </a:ext>
            </a:extLst>
          </p:cNvPr>
          <p:cNvPicPr>
            <a:picLocks noChangeAspect="1"/>
          </p:cNvPicPr>
          <p:nvPr/>
        </p:nvPicPr>
        <p:blipFill>
          <a:blip r:embed="rId3"/>
          <a:stretch>
            <a:fillRect/>
          </a:stretch>
        </p:blipFill>
        <p:spPr>
          <a:xfrm>
            <a:off x="5054829" y="2243109"/>
            <a:ext cx="6828822" cy="2371782"/>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1825625"/>
            <a:ext cx="4583039" cy="4493725"/>
          </a:xfrm>
          <a:prstGeom prst="rect">
            <a:avLst/>
          </a:prstGeom>
        </p:spPr>
        <p:txBody>
          <a:bodyPr>
            <a:normAutofit fontScale="85000" lnSpcReduction="20000"/>
          </a:bodyPr>
          <a:lstStyle/>
          <a:p>
            <a:r>
              <a:rPr lang="en-US" sz="1600" dirty="0">
                <a:solidFill>
                  <a:schemeClr val="bg2">
                    <a:lumMod val="50000"/>
                  </a:schemeClr>
                </a:solidFill>
                <a:latin typeface="Abadi"/>
              </a:rPr>
              <a:t>The query result shows the booster versions that have carried the maximum payload mass. Here's the list of those booster versions:</a:t>
            </a:r>
          </a:p>
          <a:p>
            <a:endParaRPr lang="en-US" sz="1600" dirty="0">
              <a:solidFill>
                <a:schemeClr val="bg2">
                  <a:lumMod val="50000"/>
                </a:schemeClr>
              </a:solidFill>
              <a:latin typeface="Abadi"/>
            </a:endParaRPr>
          </a:p>
          <a:p>
            <a:pPr lvl="1">
              <a:buFont typeface="+mj-lt"/>
              <a:buAutoNum type="arabicPeriod"/>
            </a:pPr>
            <a:r>
              <a:rPr lang="en-US" sz="1600" dirty="0">
                <a:solidFill>
                  <a:schemeClr val="bg2">
                    <a:lumMod val="50000"/>
                  </a:schemeClr>
                </a:solidFill>
                <a:latin typeface="Abadi"/>
              </a:rPr>
              <a:t>F9 B5 B1048.4</a:t>
            </a:r>
          </a:p>
          <a:p>
            <a:pPr lvl="1">
              <a:buFont typeface="+mj-lt"/>
              <a:buAutoNum type="arabicPeriod"/>
            </a:pPr>
            <a:r>
              <a:rPr lang="en-US" sz="1600" dirty="0">
                <a:solidFill>
                  <a:schemeClr val="bg2">
                    <a:lumMod val="50000"/>
                  </a:schemeClr>
                </a:solidFill>
                <a:latin typeface="Abadi"/>
              </a:rPr>
              <a:t>F9 B5 B1049.4</a:t>
            </a:r>
          </a:p>
          <a:p>
            <a:pPr lvl="1">
              <a:buFont typeface="+mj-lt"/>
              <a:buAutoNum type="arabicPeriod"/>
            </a:pPr>
            <a:r>
              <a:rPr lang="en-US" sz="1600" dirty="0">
                <a:solidFill>
                  <a:schemeClr val="bg2">
                    <a:lumMod val="50000"/>
                  </a:schemeClr>
                </a:solidFill>
                <a:latin typeface="Abadi"/>
              </a:rPr>
              <a:t>F9 B5 B1051.3</a:t>
            </a:r>
          </a:p>
          <a:p>
            <a:pPr lvl="1">
              <a:buFont typeface="+mj-lt"/>
              <a:buAutoNum type="arabicPeriod"/>
            </a:pPr>
            <a:r>
              <a:rPr lang="en-US" sz="1600" dirty="0">
                <a:solidFill>
                  <a:schemeClr val="bg2">
                    <a:lumMod val="50000"/>
                  </a:schemeClr>
                </a:solidFill>
                <a:latin typeface="Abadi"/>
              </a:rPr>
              <a:t>F9 B5 B1056.4</a:t>
            </a:r>
          </a:p>
          <a:p>
            <a:pPr lvl="1">
              <a:buFont typeface="+mj-lt"/>
              <a:buAutoNum type="arabicPeriod"/>
            </a:pPr>
            <a:r>
              <a:rPr lang="en-US" sz="1600" dirty="0">
                <a:solidFill>
                  <a:schemeClr val="bg2">
                    <a:lumMod val="50000"/>
                  </a:schemeClr>
                </a:solidFill>
                <a:latin typeface="Abadi"/>
              </a:rPr>
              <a:t>F9 B5 B1048.5</a:t>
            </a:r>
          </a:p>
          <a:p>
            <a:pPr lvl="1">
              <a:buFont typeface="+mj-lt"/>
              <a:buAutoNum type="arabicPeriod"/>
            </a:pPr>
            <a:r>
              <a:rPr lang="en-US" sz="1600" dirty="0">
                <a:solidFill>
                  <a:schemeClr val="bg2">
                    <a:lumMod val="50000"/>
                  </a:schemeClr>
                </a:solidFill>
                <a:latin typeface="Abadi"/>
              </a:rPr>
              <a:t>F9 B5 B1051.4</a:t>
            </a:r>
          </a:p>
          <a:p>
            <a:pPr lvl="1">
              <a:buFont typeface="+mj-lt"/>
              <a:buAutoNum type="arabicPeriod"/>
            </a:pPr>
            <a:r>
              <a:rPr lang="en-US" sz="1600" dirty="0">
                <a:solidFill>
                  <a:schemeClr val="bg2">
                    <a:lumMod val="50000"/>
                  </a:schemeClr>
                </a:solidFill>
                <a:latin typeface="Abadi"/>
              </a:rPr>
              <a:t>F9 B5 B1049.5</a:t>
            </a:r>
          </a:p>
          <a:p>
            <a:pPr lvl="1">
              <a:buFont typeface="+mj-lt"/>
              <a:buAutoNum type="arabicPeriod"/>
            </a:pPr>
            <a:r>
              <a:rPr lang="en-US" sz="1600" dirty="0">
                <a:solidFill>
                  <a:schemeClr val="bg2">
                    <a:lumMod val="50000"/>
                  </a:schemeClr>
                </a:solidFill>
                <a:latin typeface="Abadi"/>
              </a:rPr>
              <a:t>F9 B5 B1060.2</a:t>
            </a:r>
          </a:p>
          <a:p>
            <a:pPr lvl="1">
              <a:buFont typeface="+mj-lt"/>
              <a:buAutoNum type="arabicPeriod"/>
            </a:pPr>
            <a:r>
              <a:rPr lang="en-US" sz="1600" dirty="0">
                <a:solidFill>
                  <a:schemeClr val="bg2">
                    <a:lumMod val="50000"/>
                  </a:schemeClr>
                </a:solidFill>
                <a:latin typeface="Abadi"/>
              </a:rPr>
              <a:t>F9 B5 B1058.3</a:t>
            </a:r>
          </a:p>
          <a:p>
            <a:pPr lvl="1">
              <a:buFont typeface="+mj-lt"/>
              <a:buAutoNum type="arabicPeriod"/>
            </a:pPr>
            <a:r>
              <a:rPr lang="en-US" sz="1600" dirty="0">
                <a:solidFill>
                  <a:schemeClr val="bg2">
                    <a:lumMod val="50000"/>
                  </a:schemeClr>
                </a:solidFill>
                <a:latin typeface="Abadi"/>
              </a:rPr>
              <a:t>F9 B5 B1051.6</a:t>
            </a:r>
          </a:p>
          <a:p>
            <a:pPr lvl="1">
              <a:buFont typeface="+mj-lt"/>
              <a:buAutoNum type="arabicPeriod"/>
            </a:pPr>
            <a:r>
              <a:rPr lang="en-US" sz="1600" dirty="0">
                <a:solidFill>
                  <a:schemeClr val="bg2">
                    <a:lumMod val="50000"/>
                  </a:schemeClr>
                </a:solidFill>
                <a:latin typeface="Abadi"/>
              </a:rPr>
              <a:t>F9 B5 B1060.3</a:t>
            </a:r>
          </a:p>
          <a:p>
            <a:pPr lvl="1">
              <a:buFont typeface="+mj-lt"/>
              <a:buAutoNum type="arabicPeriod"/>
            </a:pPr>
            <a:r>
              <a:rPr lang="en-US" sz="1600" dirty="0">
                <a:solidFill>
                  <a:schemeClr val="bg2">
                    <a:lumMod val="50000"/>
                  </a:schemeClr>
                </a:solidFill>
                <a:latin typeface="Abadi"/>
              </a:rPr>
              <a:t>F9 B5 B1049.7</a:t>
            </a:r>
          </a:p>
          <a:p>
            <a:pPr lvl="1">
              <a:buFont typeface="+mj-lt"/>
              <a:buAutoNum type="arabicPeriod"/>
            </a:pPr>
            <a:endParaRPr lang="en-US" sz="1200" dirty="0">
              <a:solidFill>
                <a:schemeClr val="bg2">
                  <a:lumMod val="50000"/>
                </a:schemeClr>
              </a:solidFill>
              <a:latin typeface="Abadi"/>
            </a:endParaRPr>
          </a:p>
          <a:p>
            <a:r>
              <a:rPr lang="en-US" sz="1600" dirty="0">
                <a:solidFill>
                  <a:schemeClr val="bg2">
                    <a:lumMod val="50000"/>
                  </a:schemeClr>
                </a:solidFill>
                <a:latin typeface="Abadi"/>
              </a:rPr>
              <a:t>All these boosters are Falcon 9 Block 5 (F9 B5) versions. The numbers after "B" indicate the specific booster, and the number after the dot represents the number of times that particular booster has been reused.</a:t>
            </a: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086A1D3D-79C4-435C-9B93-39EB1010E005}"/>
              </a:ext>
            </a:extLst>
          </p:cNvPr>
          <p:cNvPicPr>
            <a:picLocks noChangeAspect="1"/>
          </p:cNvPicPr>
          <p:nvPr/>
        </p:nvPicPr>
        <p:blipFill>
          <a:blip r:embed="rId3"/>
          <a:stretch>
            <a:fillRect/>
          </a:stretch>
        </p:blipFill>
        <p:spPr>
          <a:xfrm>
            <a:off x="5474041" y="1853430"/>
            <a:ext cx="6481461" cy="3151139"/>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1416205"/>
            <a:ext cx="10604233" cy="5011005"/>
          </a:xfrm>
          <a:prstGeom prst="rect">
            <a:avLst/>
          </a:prstGeom>
        </p:spPr>
        <p:txBody>
          <a:bodyPr lIns="91440" tIns="45720" rIns="91440" bIns="45720" anchor="t">
            <a:normAutofit fontScale="775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marR="0" lvl="0" indent="-342900">
              <a:lnSpc>
                <a:spcPct val="107000"/>
              </a:lnSpc>
              <a:spcBef>
                <a:spcPts val="0"/>
              </a:spcBef>
              <a:spcAft>
                <a:spcPts val="800"/>
              </a:spcAft>
              <a:buSzPts val="1000"/>
              <a:buFont typeface="Symbol" panose="05050102010706020507" pitchFamily="18" charset="2"/>
              <a:buChar char=""/>
              <a:tabLst>
                <a:tab pos="457200" algn="l"/>
              </a:tabLst>
            </a:pPr>
            <a:r>
              <a:rPr lang="en-US" sz="1900" dirty="0">
                <a:solidFill>
                  <a:schemeClr val="accent3">
                    <a:lumMod val="25000"/>
                  </a:schemeClr>
                </a:solidFill>
                <a:latin typeface="Abadi"/>
              </a:rPr>
              <a:t>Project Overview</a:t>
            </a:r>
            <a:r>
              <a:rPr lang="en-US" sz="1600" b="1" dirty="0">
                <a:effectLst/>
                <a:latin typeface="Times New Roman" panose="02020603050405020304" pitchFamily="18" charset="0"/>
                <a:ea typeface="Times New Roman" panose="02020603050405020304" pitchFamily="18" charset="0"/>
                <a:cs typeface="Times New Roman" panose="02020603050405020304" pitchFamily="18" charset="0"/>
              </a:rPr>
              <a:t>:</a:t>
            </a:r>
            <a:r>
              <a:rPr lang="en-US" sz="1600" dirty="0">
                <a:effectLst/>
                <a:latin typeface="Times New Roman" panose="02020603050405020304" pitchFamily="18" charset="0"/>
                <a:ea typeface="Times New Roman" panose="02020603050405020304" pitchFamily="18" charset="0"/>
                <a:cs typeface="Times New Roman" panose="02020603050405020304" pitchFamily="18" charset="0"/>
              </a:rPr>
              <a:t> </a:t>
            </a:r>
            <a:r>
              <a:rPr lang="en-US" sz="1900" dirty="0">
                <a:solidFill>
                  <a:schemeClr val="bg2">
                    <a:lumMod val="50000"/>
                  </a:schemeClr>
                </a:solidFill>
                <a:latin typeface="Abadi"/>
              </a:rPr>
              <a:t>Brief overview of SpaceX's cost-saving strategy through reusable rockets and the main goal of predicting the reuse of Falcon 9's first stage to estimate launch costs.</a:t>
            </a:r>
          </a:p>
          <a:p>
            <a:pPr marL="342900" marR="0" lvl="0" indent="-342900">
              <a:lnSpc>
                <a:spcPct val="300000"/>
              </a:lnSpc>
              <a:spcBef>
                <a:spcPts val="0"/>
              </a:spcBef>
              <a:spcAft>
                <a:spcPts val="800"/>
              </a:spcAft>
              <a:buSzPts val="1000"/>
              <a:buFont typeface="Symbol" panose="05050102010706020507" pitchFamily="18" charset="2"/>
              <a:buChar char=""/>
              <a:tabLst>
                <a:tab pos="457200" algn="l"/>
              </a:tabLst>
            </a:pPr>
            <a:r>
              <a:rPr lang="en-US" sz="1900" dirty="0">
                <a:solidFill>
                  <a:schemeClr val="accent3">
                    <a:lumMod val="25000"/>
                  </a:schemeClr>
                </a:solidFill>
                <a:latin typeface="Abadi"/>
              </a:rPr>
              <a:t>Summary of Methodologies:</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900" dirty="0">
                <a:solidFill>
                  <a:schemeClr val="bg2">
                    <a:lumMod val="50000"/>
                  </a:schemeClr>
                </a:solidFill>
                <a:latin typeface="Abadi"/>
              </a:rPr>
              <a:t>Data Collection: Utilized public SpaceX launch records and satellite data.</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900" dirty="0">
                <a:solidFill>
                  <a:schemeClr val="bg2">
                    <a:lumMod val="50000"/>
                  </a:schemeClr>
                </a:solidFill>
                <a:latin typeface="Abadi"/>
              </a:rPr>
              <a:t>Data Preprocessing: Included data cleaning, feature engineering, and normalization.</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900" dirty="0">
                <a:solidFill>
                  <a:schemeClr val="bg2">
                    <a:lumMod val="50000"/>
                  </a:schemeClr>
                </a:solidFill>
                <a:latin typeface="Abadi"/>
              </a:rPr>
              <a:t>Exploratory Data Analysis (EDA): Identified key patterns and trends that influenced model development.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900" dirty="0">
                <a:solidFill>
                  <a:schemeClr val="bg2">
                    <a:lumMod val="50000"/>
                  </a:schemeClr>
                </a:solidFill>
                <a:latin typeface="Abadi"/>
              </a:rPr>
              <a:t>Predictive Modeling: Employed machine learning techniques like logistic regression, decision trees, or random forests to predict the reuse of the first stage.</a:t>
            </a:r>
          </a:p>
          <a:p>
            <a:pPr lvl="1"/>
            <a:r>
              <a:rPr lang="en-US" sz="1900" dirty="0">
                <a:solidFill>
                  <a:schemeClr val="bg2">
                    <a:lumMod val="50000"/>
                  </a:schemeClr>
                </a:solidFill>
                <a:latin typeface="Abadi"/>
              </a:rPr>
              <a:t>Dashboard Development: Created interactive dashboards for visual analytics and decision-making</a:t>
            </a:r>
          </a:p>
          <a:p>
            <a:pPr marL="342900" indent="-342900">
              <a:lnSpc>
                <a:spcPct val="300000"/>
              </a:lnSpc>
              <a:spcBef>
                <a:spcPts val="0"/>
              </a:spcBef>
              <a:spcAft>
                <a:spcPts val="800"/>
              </a:spcAft>
              <a:buSzPts val="1000"/>
              <a:buFont typeface="Symbol" panose="05050102010706020507" pitchFamily="18" charset="2"/>
              <a:buChar char=""/>
              <a:tabLst>
                <a:tab pos="457200" algn="l"/>
              </a:tabLst>
            </a:pPr>
            <a:r>
              <a:rPr lang="en-US" sz="1900" dirty="0">
                <a:solidFill>
                  <a:schemeClr val="accent3">
                    <a:lumMod val="25000"/>
                  </a:schemeClr>
                </a:solidFill>
                <a:latin typeface="Abadi"/>
              </a:rPr>
              <a:t>Summary of Results:</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900" dirty="0">
                <a:solidFill>
                  <a:schemeClr val="bg2">
                    <a:lumMod val="50000"/>
                  </a:schemeClr>
                </a:solidFill>
                <a:latin typeface="Abadi"/>
              </a:rPr>
              <a:t>Model Performance: The final predictive model achieved a high accuracy rate, effectively predicting the reuse of the first stage.</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900" dirty="0">
                <a:solidFill>
                  <a:schemeClr val="bg2">
                    <a:lumMod val="50000"/>
                  </a:schemeClr>
                </a:solidFill>
                <a:latin typeface="Abadi"/>
              </a:rPr>
              <a:t>Key Insights: Identified critical factors such as payload weight and orbit type that influence reuse success.</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1900" dirty="0">
                <a:solidFill>
                  <a:schemeClr val="bg2">
                    <a:lumMod val="50000"/>
                  </a:schemeClr>
                </a:solidFill>
                <a:latin typeface="Abadi"/>
              </a:rPr>
              <a:t>Business Impact: Provided Space Y with actionable insights to estimate launch costs, positioning the company to compete with SpaceX.</a:t>
            </a:r>
          </a:p>
          <a:p>
            <a:pPr marL="457200" lvl="1" indent="0">
              <a:buNone/>
            </a:pPr>
            <a:endParaRPr lang="en-US" sz="1200" dirty="0">
              <a:latin typeface="Times New Roman" panose="02020603050405020304" pitchFamily="18" charset="0"/>
              <a:cs typeface="Times New Roman" panose="02020603050405020304" pitchFamily="18" charset="0"/>
            </a:endParaRP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550935" y="1838830"/>
            <a:ext cx="4354439" cy="4818640"/>
          </a:xfrm>
          <a:prstGeom prst="rect">
            <a:avLst/>
          </a:prstGeom>
        </p:spPr>
        <p:txBody>
          <a:bodyPr lIns="91440" tIns="45720" rIns="91440" bIns="45720" anchor="t">
            <a:normAutofit/>
          </a:bodyPr>
          <a:lstStyle/>
          <a:p>
            <a:r>
              <a:rPr lang="en-US" sz="1400" dirty="0">
                <a:solidFill>
                  <a:schemeClr val="bg2">
                    <a:lumMod val="50000"/>
                  </a:schemeClr>
                </a:solidFill>
                <a:latin typeface="Abadi"/>
              </a:rPr>
              <a:t>The query result shows records of failed drone ship landings for SpaceX missions, including the year, landing outcome, booster version, and launch site. Here's a summary of the relevant data for 2015:</a:t>
            </a:r>
          </a:p>
          <a:p>
            <a:endParaRPr lang="en-US" sz="1400" dirty="0">
              <a:solidFill>
                <a:schemeClr val="bg2">
                  <a:lumMod val="50000"/>
                </a:schemeClr>
              </a:solidFill>
              <a:latin typeface="Abadi"/>
            </a:endParaRPr>
          </a:p>
          <a:p>
            <a:pPr>
              <a:buFont typeface="+mj-lt"/>
              <a:buAutoNum type="arabicPeriod"/>
            </a:pPr>
            <a:r>
              <a:rPr lang="en-US" sz="1400" dirty="0">
                <a:solidFill>
                  <a:schemeClr val="bg2">
                    <a:lumMod val="50000"/>
                  </a:schemeClr>
                </a:solidFill>
                <a:latin typeface="Abadi"/>
              </a:rPr>
              <a:t>Year: 2015</a:t>
            </a:r>
          </a:p>
          <a:p>
            <a:pPr>
              <a:buFont typeface="+mj-lt"/>
              <a:buAutoNum type="arabicPeriod"/>
            </a:pPr>
            <a:r>
              <a:rPr lang="en-US" sz="1400" dirty="0">
                <a:solidFill>
                  <a:schemeClr val="bg2">
                    <a:lumMod val="50000"/>
                  </a:schemeClr>
                </a:solidFill>
                <a:latin typeface="Abadi"/>
              </a:rPr>
              <a:t>Landing Outcome: Failure (drone ship)</a:t>
            </a:r>
          </a:p>
          <a:p>
            <a:pPr>
              <a:buFont typeface="+mj-lt"/>
              <a:buAutoNum type="arabicPeriod"/>
            </a:pPr>
            <a:r>
              <a:rPr lang="en-US" sz="1400" dirty="0">
                <a:solidFill>
                  <a:schemeClr val="bg2">
                    <a:lumMod val="50000"/>
                  </a:schemeClr>
                </a:solidFill>
                <a:latin typeface="Abadi"/>
              </a:rPr>
              <a:t>Booster Versions: </a:t>
            </a:r>
          </a:p>
          <a:p>
            <a:pPr marL="742950" lvl="1" indent="-285750">
              <a:buFont typeface="+mj-lt"/>
              <a:buAutoNum type="arabicPeriod"/>
            </a:pPr>
            <a:r>
              <a:rPr lang="en-US" sz="1400" dirty="0">
                <a:solidFill>
                  <a:schemeClr val="bg2">
                    <a:lumMod val="50000"/>
                  </a:schemeClr>
                </a:solidFill>
                <a:latin typeface="Abadi"/>
              </a:rPr>
              <a:t>F9 v1.1 B1012</a:t>
            </a:r>
          </a:p>
          <a:p>
            <a:pPr marL="742950" lvl="1" indent="-285750">
              <a:buFont typeface="+mj-lt"/>
              <a:buAutoNum type="arabicPeriod"/>
            </a:pPr>
            <a:r>
              <a:rPr lang="en-US" sz="1400" dirty="0">
                <a:solidFill>
                  <a:schemeClr val="bg2">
                    <a:lumMod val="50000"/>
                  </a:schemeClr>
                </a:solidFill>
                <a:latin typeface="Abadi"/>
              </a:rPr>
              <a:t>F9 v1.1 B1015</a:t>
            </a:r>
          </a:p>
          <a:p>
            <a:pPr>
              <a:buFont typeface="+mj-lt"/>
              <a:buAutoNum type="arabicPeriod"/>
            </a:pPr>
            <a:r>
              <a:rPr lang="en-US" sz="1400" dirty="0">
                <a:solidFill>
                  <a:schemeClr val="bg2">
                    <a:lumMod val="50000"/>
                  </a:schemeClr>
                </a:solidFill>
                <a:latin typeface="Abadi"/>
              </a:rPr>
              <a:t>Launch Site: CCAFS LC-40 (for both 2015 failures)</a:t>
            </a:r>
          </a:p>
          <a:p>
            <a:pPr>
              <a:buFont typeface="+mj-lt"/>
              <a:buAutoNum type="arabicPeriod"/>
            </a:pPr>
            <a:endParaRPr lang="en-US" sz="1400" dirty="0">
              <a:solidFill>
                <a:schemeClr val="bg2">
                  <a:lumMod val="50000"/>
                </a:schemeClr>
              </a:solidFill>
              <a:latin typeface="Abadi"/>
            </a:endParaRPr>
          </a:p>
          <a:p>
            <a:r>
              <a:rPr lang="en-US" sz="1400" dirty="0">
                <a:solidFill>
                  <a:schemeClr val="bg2">
                    <a:lumMod val="50000"/>
                  </a:schemeClr>
                </a:solidFill>
                <a:latin typeface="Abadi"/>
              </a:rPr>
              <a:t>There were two failed drone ship landing attempts in 2015, both launching from Cape Canaveral Air Force Station Launch Complex 40 (CCAFS LC-40). The boosters used were different versions of the Falcon 9 v1.1.</a:t>
            </a: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8" name="Picture 7">
            <a:extLst>
              <a:ext uri="{FF2B5EF4-FFF2-40B4-BE49-F238E27FC236}">
                <a16:creationId xmlns:a16="http://schemas.microsoft.com/office/drawing/2014/main" id="{D52332E2-64D1-4BA7-A359-87747FD049AF}"/>
              </a:ext>
            </a:extLst>
          </p:cNvPr>
          <p:cNvPicPr>
            <a:picLocks noChangeAspect="1"/>
          </p:cNvPicPr>
          <p:nvPr/>
        </p:nvPicPr>
        <p:blipFill>
          <a:blip r:embed="rId3"/>
          <a:stretch>
            <a:fillRect/>
          </a:stretch>
        </p:blipFill>
        <p:spPr>
          <a:xfrm>
            <a:off x="4980074" y="2609850"/>
            <a:ext cx="7059698" cy="1638300"/>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738037"/>
            <a:ext cx="4284736" cy="3858175"/>
          </a:xfrm>
          <a:prstGeom prst="rect">
            <a:avLst/>
          </a:prstGeom>
        </p:spPr>
        <p:txBody>
          <a:bodyPr lIns="91440" tIns="45720" rIns="91440" bIns="45720" anchor="t"/>
          <a:lstStyle/>
          <a:p>
            <a:pPr>
              <a:lnSpc>
                <a:spcPct val="100000"/>
              </a:lnSpc>
              <a:spcBef>
                <a:spcPts val="1400"/>
              </a:spcBef>
            </a:pPr>
            <a:r>
              <a:rPr lang="en-US" sz="1400" dirty="0">
                <a:solidFill>
                  <a:schemeClr val="bg2">
                    <a:lumMod val="50000"/>
                  </a:schemeClr>
                </a:solidFill>
                <a:latin typeface="Abadi"/>
              </a:rPr>
              <a:t>The query result shows the count of different landing outcomes for SpaceX missions between June 4, 2010, and March 20, 2017, ranked in descending order. This data indicates that:</a:t>
            </a:r>
          </a:p>
          <a:p>
            <a:pPr>
              <a:lnSpc>
                <a:spcPct val="100000"/>
              </a:lnSpc>
              <a:spcBef>
                <a:spcPts val="1400"/>
              </a:spcBef>
            </a:pPr>
            <a:endParaRPr lang="en-US" sz="700" dirty="0">
              <a:solidFill>
                <a:schemeClr val="bg2">
                  <a:lumMod val="50000"/>
                </a:schemeClr>
              </a:solidFill>
              <a:latin typeface="Abadi"/>
            </a:endParaRPr>
          </a:p>
          <a:p>
            <a:pPr lvl="1"/>
            <a:r>
              <a:rPr lang="en-US" sz="1400" dirty="0">
                <a:solidFill>
                  <a:schemeClr val="bg2">
                    <a:lumMod val="50000"/>
                  </a:schemeClr>
                </a:solidFill>
                <a:latin typeface="Abadi"/>
              </a:rPr>
              <a:t>The most common outcome was "No attempt" at landing, occurring 10 times.</a:t>
            </a:r>
          </a:p>
          <a:p>
            <a:pPr lvl="1"/>
            <a:r>
              <a:rPr lang="en-US" sz="1400" dirty="0">
                <a:solidFill>
                  <a:schemeClr val="bg2">
                    <a:lumMod val="50000"/>
                  </a:schemeClr>
                </a:solidFill>
                <a:latin typeface="Abadi"/>
              </a:rPr>
              <a:t>Drone ship landings had equal numbers of successes and failures (5 each).</a:t>
            </a:r>
          </a:p>
          <a:p>
            <a:pPr lvl="1"/>
            <a:r>
              <a:rPr lang="en-US" sz="1400" dirty="0">
                <a:solidFill>
                  <a:schemeClr val="bg2">
                    <a:lumMod val="50000"/>
                  </a:schemeClr>
                </a:solidFill>
                <a:latin typeface="Abadi"/>
              </a:rPr>
              <a:t>Ground pad landings were less common but all successful (3 times).</a:t>
            </a:r>
          </a:p>
          <a:p>
            <a:endParaRPr lang="en-US" sz="500" dirty="0">
              <a:solidFill>
                <a:schemeClr val="bg2">
                  <a:lumMod val="50000"/>
                </a:schemeClr>
              </a:solidFill>
              <a:latin typeface="Abadi"/>
            </a:endParaRPr>
          </a:p>
          <a:p>
            <a:pPr>
              <a:buFont typeface="Arial" panose="020B0604020202020204" pitchFamily="34" charset="0"/>
              <a:buChar char="•"/>
            </a:pPr>
            <a:r>
              <a:rPr lang="en-US" sz="1400" dirty="0">
                <a:solidFill>
                  <a:schemeClr val="bg2">
                    <a:lumMod val="50000"/>
                  </a:schemeClr>
                </a:solidFill>
                <a:latin typeface="Abadi"/>
              </a:rPr>
              <a:t>There were various other outcomes, including controlled and uncontrolled ocean landings, parachute failures, and one precluded drone ship landing.</a:t>
            </a:r>
          </a:p>
          <a:p>
            <a:pPr>
              <a:lnSpc>
                <a:spcPct val="100000"/>
              </a:lnSpc>
              <a:spcBef>
                <a:spcPts val="1400"/>
              </a:spcBef>
            </a:pPr>
            <a:endParaRPr lang="en-US" sz="1600"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Picture 5">
            <a:extLst>
              <a:ext uri="{FF2B5EF4-FFF2-40B4-BE49-F238E27FC236}">
                <a16:creationId xmlns:a16="http://schemas.microsoft.com/office/drawing/2014/main" id="{A69D2386-3569-428C-9F5D-203F32B6B1DB}"/>
              </a:ext>
            </a:extLst>
          </p:cNvPr>
          <p:cNvPicPr>
            <a:picLocks noChangeAspect="1"/>
          </p:cNvPicPr>
          <p:nvPr/>
        </p:nvPicPr>
        <p:blipFill>
          <a:blip r:embed="rId3"/>
          <a:stretch>
            <a:fillRect/>
          </a:stretch>
        </p:blipFill>
        <p:spPr>
          <a:xfrm>
            <a:off x="5286375" y="2280168"/>
            <a:ext cx="6715102" cy="2735118"/>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1762125"/>
            <a:ext cx="4469212" cy="4419599"/>
          </a:xfrm>
          <a:prstGeom prst="rect">
            <a:avLst/>
          </a:prstGeom>
        </p:spPr>
        <p:txBody>
          <a:bodyPr vert="horz" lIns="91440" tIns="45720" rIns="91440" bIns="45720" rtlCol="0" anchor="t">
            <a:normAutofit/>
          </a:bodyPr>
          <a:lstStyle/>
          <a:p>
            <a:pPr>
              <a:buFont typeface="Arial" panose="020B0604020202020204" pitchFamily="34" charset="0"/>
              <a:buChar char="•"/>
            </a:pPr>
            <a:r>
              <a:rPr lang="en-US" sz="2000" dirty="0">
                <a:solidFill>
                  <a:schemeClr val="accent3">
                    <a:lumMod val="25000"/>
                  </a:schemeClr>
                </a:solidFill>
                <a:latin typeface="Abadi"/>
              </a:rPr>
              <a:t>Highest accuracy: </a:t>
            </a:r>
            <a:r>
              <a:rPr lang="en-US" sz="1800" dirty="0">
                <a:solidFill>
                  <a:schemeClr val="bg2">
                    <a:lumMod val="50000"/>
                  </a:schemeClr>
                </a:solidFill>
                <a:latin typeface="Abadi"/>
              </a:rPr>
              <a:t>The Decision Tree model achieved the highest accuracy of 0.88.</a:t>
            </a:r>
          </a:p>
          <a:p>
            <a:pPr>
              <a:buFont typeface="Arial" panose="020B0604020202020204" pitchFamily="34" charset="0"/>
              <a:buChar char="•"/>
            </a:pPr>
            <a:endParaRPr lang="en-US" sz="1800" dirty="0">
              <a:solidFill>
                <a:schemeClr val="bg2">
                  <a:lumMod val="50000"/>
                </a:schemeClr>
              </a:solidFill>
              <a:latin typeface="Abadi"/>
            </a:endParaRPr>
          </a:p>
          <a:p>
            <a:pPr>
              <a:buFont typeface="Arial" panose="020B0604020202020204" pitchFamily="34" charset="0"/>
              <a:buChar char="•"/>
            </a:pPr>
            <a:r>
              <a:rPr lang="en-US" sz="2000" dirty="0">
                <a:solidFill>
                  <a:schemeClr val="accent3">
                    <a:lumMod val="25000"/>
                  </a:schemeClr>
                </a:solidFill>
                <a:latin typeface="Abadi"/>
              </a:rPr>
              <a:t>Model comparison: </a:t>
            </a:r>
            <a:r>
              <a:rPr lang="en-US" sz="1800" dirty="0">
                <a:solidFill>
                  <a:schemeClr val="bg2">
                    <a:lumMod val="50000"/>
                  </a:schemeClr>
                </a:solidFill>
                <a:latin typeface="Abadi"/>
              </a:rPr>
              <a:t>The other models' accuracies are as follows:</a:t>
            </a:r>
          </a:p>
          <a:p>
            <a:pPr marL="742950" lvl="1" indent="-285750">
              <a:buFont typeface="Arial" panose="020B0604020202020204" pitchFamily="34" charset="0"/>
              <a:buChar char="•"/>
            </a:pPr>
            <a:r>
              <a:rPr lang="en-US" sz="1800" dirty="0">
                <a:solidFill>
                  <a:schemeClr val="bg2">
                    <a:lumMod val="50000"/>
                  </a:schemeClr>
                </a:solidFill>
                <a:latin typeface="Abadi"/>
              </a:rPr>
              <a:t>Support Vector Machine: 0.85</a:t>
            </a:r>
          </a:p>
          <a:p>
            <a:pPr marL="742950" lvl="1" indent="-285750">
              <a:buFont typeface="Arial" panose="020B0604020202020204" pitchFamily="34" charset="0"/>
              <a:buChar char="•"/>
            </a:pPr>
            <a:r>
              <a:rPr lang="en-US" sz="1800" dirty="0">
                <a:solidFill>
                  <a:schemeClr val="bg2">
                    <a:lumMod val="50000"/>
                  </a:schemeClr>
                </a:solidFill>
                <a:latin typeface="Abadi"/>
              </a:rPr>
              <a:t>K-Nearest Neighbors: 0.65</a:t>
            </a:r>
          </a:p>
          <a:p>
            <a:pPr marL="742950" lvl="1" indent="-285750">
              <a:buFont typeface="Arial" panose="020B0604020202020204" pitchFamily="34" charset="0"/>
              <a:buChar char="•"/>
            </a:pPr>
            <a:r>
              <a:rPr lang="en-US" sz="1800" dirty="0">
                <a:solidFill>
                  <a:schemeClr val="bg2">
                    <a:lumMod val="50000"/>
                  </a:schemeClr>
                </a:solidFill>
                <a:latin typeface="Abadi"/>
              </a:rPr>
              <a:t>Logistic Regression: 0.80</a:t>
            </a:r>
          </a:p>
          <a:p>
            <a:pPr marL="742950" lvl="1" indent="-285750">
              <a:buFont typeface="Arial" panose="020B0604020202020204" pitchFamily="34" charset="0"/>
              <a:buChar char="•"/>
            </a:pPr>
            <a:endParaRPr lang="en-US" sz="1800" dirty="0">
              <a:solidFill>
                <a:schemeClr val="bg2">
                  <a:lumMod val="50000"/>
                </a:schemeClr>
              </a:solidFill>
              <a:latin typeface="Abadi"/>
            </a:endParaRPr>
          </a:p>
          <a:p>
            <a:r>
              <a:rPr lang="en-US" sz="2000" dirty="0">
                <a:solidFill>
                  <a:schemeClr val="accent3">
                    <a:lumMod val="25000"/>
                  </a:schemeClr>
                </a:solidFill>
                <a:latin typeface="Abadi"/>
              </a:rPr>
              <a:t>Overall: </a:t>
            </a:r>
            <a:r>
              <a:rPr lang="en-US" sz="1800" dirty="0">
                <a:solidFill>
                  <a:schemeClr val="bg2">
                    <a:lumMod val="50000"/>
                  </a:schemeClr>
                </a:solidFill>
                <a:latin typeface="Abadi"/>
              </a:rPr>
              <a:t>The Decision Tree model outperformed the others in terms of accuracy, but all models achieved reasonably high scores.</a:t>
            </a:r>
          </a:p>
          <a:p>
            <a:pPr marL="0" indent="0">
              <a:lnSpc>
                <a:spcPct val="100000"/>
              </a:lnSpc>
              <a:spcBef>
                <a:spcPts val="1400"/>
              </a:spcBef>
              <a:buNone/>
            </a:pPr>
            <a:endParaRPr lang="en-US" sz="18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pic>
        <p:nvPicPr>
          <p:cNvPr id="3" name="Picture 2">
            <a:extLst>
              <a:ext uri="{FF2B5EF4-FFF2-40B4-BE49-F238E27FC236}">
                <a16:creationId xmlns:a16="http://schemas.microsoft.com/office/drawing/2014/main" id="{BED38078-56A4-4A93-B354-7E23BEA125E9}"/>
              </a:ext>
            </a:extLst>
          </p:cNvPr>
          <p:cNvPicPr>
            <a:picLocks noChangeAspect="1"/>
          </p:cNvPicPr>
          <p:nvPr/>
        </p:nvPicPr>
        <p:blipFill>
          <a:blip r:embed="rId3"/>
          <a:stretch>
            <a:fillRect/>
          </a:stretch>
        </p:blipFill>
        <p:spPr>
          <a:xfrm>
            <a:off x="5239222" y="2116716"/>
            <a:ext cx="6753533" cy="3710416"/>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34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1" y="2057400"/>
            <a:ext cx="4925939" cy="3811588"/>
          </a:xfrm>
          <a:prstGeom prst="rect">
            <a:avLst/>
          </a:prstGeom>
        </p:spPr>
        <p:txBody>
          <a:bodyPr>
            <a:normAutofit/>
          </a:bodyPr>
          <a:lstStyle/>
          <a:p>
            <a:r>
              <a:rPr lang="en-US" sz="1600" dirty="0">
                <a:solidFill>
                  <a:schemeClr val="accent3">
                    <a:lumMod val="25000"/>
                  </a:schemeClr>
                </a:solidFill>
                <a:latin typeface="Abadi"/>
              </a:rPr>
              <a:t>TP</a:t>
            </a:r>
            <a:r>
              <a:rPr lang="en-US" sz="1600" dirty="0"/>
              <a:t> = </a:t>
            </a:r>
            <a:r>
              <a:rPr lang="en-US" sz="1400" dirty="0">
                <a:solidFill>
                  <a:schemeClr val="bg2">
                    <a:lumMod val="50000"/>
                  </a:schemeClr>
                </a:solidFill>
                <a:latin typeface="Abadi"/>
              </a:rPr>
              <a:t>11 (correctly predicted a flight would land)</a:t>
            </a:r>
          </a:p>
          <a:p>
            <a:r>
              <a:rPr lang="en-US" sz="1600" dirty="0">
                <a:solidFill>
                  <a:schemeClr val="accent3">
                    <a:lumMod val="25000"/>
                  </a:schemeClr>
                </a:solidFill>
                <a:latin typeface="Abadi"/>
              </a:rPr>
              <a:t>TN </a:t>
            </a:r>
            <a:r>
              <a:rPr lang="en-US" sz="1600" dirty="0"/>
              <a:t>= </a:t>
            </a:r>
            <a:r>
              <a:rPr lang="en-US" sz="1400" dirty="0">
                <a:solidFill>
                  <a:schemeClr val="bg2">
                    <a:lumMod val="50000"/>
                  </a:schemeClr>
                </a:solidFill>
                <a:latin typeface="Abadi"/>
              </a:rPr>
              <a:t>5 (correctly predicted a flight would not land)</a:t>
            </a:r>
          </a:p>
          <a:p>
            <a:r>
              <a:rPr lang="en-US" sz="1600" dirty="0">
                <a:solidFill>
                  <a:schemeClr val="accent3">
                    <a:lumMod val="25000"/>
                  </a:schemeClr>
                </a:solidFill>
                <a:latin typeface="Abadi"/>
              </a:rPr>
              <a:t>FP </a:t>
            </a:r>
            <a:r>
              <a:rPr lang="en-US" sz="1600" dirty="0"/>
              <a:t>= </a:t>
            </a:r>
            <a:r>
              <a:rPr lang="en-US" sz="1400" dirty="0">
                <a:solidFill>
                  <a:schemeClr val="bg2">
                    <a:lumMod val="50000"/>
                  </a:schemeClr>
                </a:solidFill>
                <a:latin typeface="Abadi"/>
              </a:rPr>
              <a:t>1 (incorrectly predicted a flight would land)</a:t>
            </a:r>
          </a:p>
          <a:p>
            <a:r>
              <a:rPr lang="en-US" sz="1600" dirty="0">
                <a:solidFill>
                  <a:schemeClr val="accent3">
                    <a:lumMod val="25000"/>
                  </a:schemeClr>
                </a:solidFill>
                <a:latin typeface="Abadi"/>
              </a:rPr>
              <a:t>FN</a:t>
            </a:r>
            <a:r>
              <a:rPr lang="en-US" sz="1600" dirty="0"/>
              <a:t> = </a:t>
            </a:r>
            <a:r>
              <a:rPr lang="en-US" sz="1400" dirty="0">
                <a:solidFill>
                  <a:schemeClr val="bg2">
                    <a:lumMod val="50000"/>
                  </a:schemeClr>
                </a:solidFill>
                <a:latin typeface="Abadi"/>
              </a:rPr>
              <a:t>1 (incorrectly predicted a flight would not land)</a:t>
            </a:r>
          </a:p>
          <a:p>
            <a:r>
              <a:rPr lang="en-US" sz="1400" dirty="0">
                <a:solidFill>
                  <a:schemeClr val="bg2">
                    <a:lumMod val="50000"/>
                  </a:schemeClr>
                </a:solidFill>
                <a:latin typeface="Abadi"/>
              </a:rPr>
              <a:t>We can use these metrics to assess the model's performance in predicting flight landings. A high accuracy, precision, recall, and F1-score indicate a well-performing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09E9914E-8416-411E-AE54-A940EB5B2C5D}"/>
              </a:ext>
            </a:extLst>
          </p:cNvPr>
          <p:cNvPicPr>
            <a:picLocks noChangeAspect="1"/>
          </p:cNvPicPr>
          <p:nvPr/>
        </p:nvPicPr>
        <p:blipFill>
          <a:blip r:embed="rId3"/>
          <a:stretch>
            <a:fillRect/>
          </a:stretch>
        </p:blipFill>
        <p:spPr>
          <a:xfrm>
            <a:off x="6496052" y="1614316"/>
            <a:ext cx="5119244" cy="3629367"/>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
        <p:nvSpPr>
          <p:cNvPr id="2" name="Content Placeholder 1">
            <a:extLst>
              <a:ext uri="{FF2B5EF4-FFF2-40B4-BE49-F238E27FC236}">
                <a16:creationId xmlns:a16="http://schemas.microsoft.com/office/drawing/2014/main" id="{17D538C9-B8F5-42AF-BD13-7049B968CD06}"/>
              </a:ext>
            </a:extLst>
          </p:cNvPr>
          <p:cNvSpPr>
            <a:spLocks noGrp="1" noChangeArrowheads="1"/>
          </p:cNvSpPr>
          <p:nvPr>
            <p:ph sz="half" idx="4294967295"/>
          </p:nvPr>
        </p:nvSpPr>
        <p:spPr bwMode="auto">
          <a:xfrm>
            <a:off x="769938" y="1355552"/>
            <a:ext cx="10076402" cy="52629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eaLnBrk="0" fontAlgn="base" hangingPunct="0">
              <a:lnSpc>
                <a:spcPct val="100000"/>
              </a:lnSpc>
              <a:spcBef>
                <a:spcPct val="0"/>
              </a:spcBef>
              <a:spcAft>
                <a:spcPct val="0"/>
              </a:spcAft>
            </a:pPr>
            <a:r>
              <a:rPr lang="en-US" altLang="en-US" sz="1400" dirty="0">
                <a:solidFill>
                  <a:schemeClr val="accent3">
                    <a:lumMod val="25000"/>
                  </a:schemeClr>
                </a:solidFill>
                <a:latin typeface="Abadi"/>
              </a:rPr>
              <a:t>Successful Model Implementation: </a:t>
            </a:r>
            <a:r>
              <a:rPr lang="en-US" altLang="en-US" sz="1400" dirty="0">
                <a:solidFill>
                  <a:schemeClr val="bg2">
                    <a:lumMod val="50000"/>
                  </a:schemeClr>
                </a:solidFill>
                <a:latin typeface="Abadi"/>
              </a:rPr>
              <a:t>The Logistic Regression model was the most effective in predicting the reuse of the Falcon 9 first stage, achieving high accuracy and strong class distinction.</a:t>
            </a:r>
          </a:p>
          <a:p>
            <a:pPr eaLnBrk="0" fontAlgn="base" hangingPunct="0">
              <a:lnSpc>
                <a:spcPct val="100000"/>
              </a:lnSpc>
              <a:spcBef>
                <a:spcPct val="0"/>
              </a:spcBef>
              <a:spcAft>
                <a:spcPct val="0"/>
              </a:spcAft>
            </a:pPr>
            <a:endParaRPr lang="en-US" altLang="en-US" sz="1000" dirty="0">
              <a:solidFill>
                <a:schemeClr val="bg2">
                  <a:lumMod val="50000"/>
                </a:schemeClr>
              </a:solidFill>
              <a:latin typeface="Abadi"/>
            </a:endParaRPr>
          </a:p>
          <a:p>
            <a:pPr eaLnBrk="0" fontAlgn="base" hangingPunct="0">
              <a:lnSpc>
                <a:spcPct val="100000"/>
              </a:lnSpc>
              <a:spcBef>
                <a:spcPct val="0"/>
              </a:spcBef>
              <a:spcAft>
                <a:spcPct val="0"/>
              </a:spcAft>
            </a:pPr>
            <a:r>
              <a:rPr lang="en-US" altLang="en-US" sz="1400" dirty="0">
                <a:solidFill>
                  <a:schemeClr val="accent3">
                    <a:lumMod val="25000"/>
                  </a:schemeClr>
                </a:solidFill>
                <a:latin typeface="Abadi"/>
              </a:rPr>
              <a:t>Key Insights for Space Y: </a:t>
            </a:r>
            <a:r>
              <a:rPr lang="en-US" altLang="en-US" sz="1400" dirty="0">
                <a:solidFill>
                  <a:schemeClr val="bg2">
                    <a:lumMod val="50000"/>
                  </a:schemeClr>
                </a:solidFill>
                <a:latin typeface="Abadi"/>
              </a:rPr>
              <a:t>The project identified critical factors, such as payload weight and orbit type, that significantly influence the success of reuse, providing actionable insights for cost estimation.</a:t>
            </a:r>
          </a:p>
          <a:p>
            <a:pPr eaLnBrk="0" fontAlgn="base" hangingPunct="0">
              <a:lnSpc>
                <a:spcPct val="100000"/>
              </a:lnSpc>
              <a:spcBef>
                <a:spcPct val="0"/>
              </a:spcBef>
              <a:spcAft>
                <a:spcPct val="0"/>
              </a:spcAft>
            </a:pPr>
            <a:endParaRPr lang="en-US" altLang="en-US" sz="1000" dirty="0">
              <a:solidFill>
                <a:schemeClr val="bg2">
                  <a:lumMod val="50000"/>
                </a:schemeClr>
              </a:solidFill>
              <a:latin typeface="Abadi"/>
            </a:endParaRPr>
          </a:p>
          <a:p>
            <a:pPr eaLnBrk="0" fontAlgn="base" hangingPunct="0">
              <a:lnSpc>
                <a:spcPct val="100000"/>
              </a:lnSpc>
              <a:spcBef>
                <a:spcPct val="0"/>
              </a:spcBef>
              <a:spcAft>
                <a:spcPct val="0"/>
              </a:spcAft>
            </a:pPr>
            <a:r>
              <a:rPr lang="en-US" altLang="en-US" sz="1400" dirty="0">
                <a:solidFill>
                  <a:schemeClr val="accent3">
                    <a:lumMod val="25000"/>
                  </a:schemeClr>
                </a:solidFill>
                <a:latin typeface="Abadi"/>
              </a:rPr>
              <a:t>Business Impact: </a:t>
            </a:r>
            <a:r>
              <a:rPr lang="en-US" altLang="en-US" sz="1400" dirty="0">
                <a:solidFill>
                  <a:schemeClr val="bg2">
                    <a:lumMod val="50000"/>
                  </a:schemeClr>
                </a:solidFill>
                <a:latin typeface="Abadi"/>
              </a:rPr>
              <a:t>The findings empower Space Y to compete effectively with SpaceX by optimizing launch costs through data-driven predictions.</a:t>
            </a:r>
          </a:p>
          <a:p>
            <a:pPr eaLnBrk="0" fontAlgn="base" hangingPunct="0">
              <a:lnSpc>
                <a:spcPct val="100000"/>
              </a:lnSpc>
              <a:spcBef>
                <a:spcPct val="0"/>
              </a:spcBef>
              <a:spcAft>
                <a:spcPct val="0"/>
              </a:spcAft>
            </a:pPr>
            <a:endParaRPr lang="en-US" altLang="en-US" sz="1000" dirty="0">
              <a:solidFill>
                <a:schemeClr val="bg2">
                  <a:lumMod val="50000"/>
                </a:schemeClr>
              </a:solidFill>
              <a:latin typeface="Abadi"/>
            </a:endParaRPr>
          </a:p>
          <a:p>
            <a:pPr eaLnBrk="0" fontAlgn="base" hangingPunct="0">
              <a:lnSpc>
                <a:spcPct val="100000"/>
              </a:lnSpc>
              <a:spcBef>
                <a:spcPct val="0"/>
              </a:spcBef>
              <a:spcAft>
                <a:spcPct val="0"/>
              </a:spcAft>
            </a:pPr>
            <a:r>
              <a:rPr lang="en-US" altLang="en-US" sz="1400" dirty="0">
                <a:solidFill>
                  <a:schemeClr val="accent3">
                    <a:lumMod val="25000"/>
                  </a:schemeClr>
                </a:solidFill>
                <a:latin typeface="Abadi"/>
              </a:rPr>
              <a:t>Interactive Tools: </a:t>
            </a:r>
            <a:r>
              <a:rPr lang="en-US" altLang="en-US" sz="1400" dirty="0">
                <a:solidFill>
                  <a:schemeClr val="bg2">
                    <a:lumMod val="50000"/>
                  </a:schemeClr>
                </a:solidFill>
                <a:latin typeface="Abadi"/>
              </a:rPr>
              <a:t>Developed dashboards and visual analytics provide valuable decision-making tools for stakeholders, enhancing data exploration and insights discovery.</a:t>
            </a:r>
          </a:p>
          <a:p>
            <a:pPr eaLnBrk="0" fontAlgn="base" hangingPunct="0">
              <a:lnSpc>
                <a:spcPct val="100000"/>
              </a:lnSpc>
              <a:spcBef>
                <a:spcPct val="0"/>
              </a:spcBef>
              <a:spcAft>
                <a:spcPct val="0"/>
              </a:spcAft>
            </a:pPr>
            <a:endParaRPr lang="en-US" altLang="en-US" sz="1000" dirty="0">
              <a:solidFill>
                <a:schemeClr val="bg2">
                  <a:lumMod val="50000"/>
                </a:schemeClr>
              </a:solidFill>
              <a:latin typeface="Abadi"/>
            </a:endParaRPr>
          </a:p>
          <a:p>
            <a:pPr eaLnBrk="0" fontAlgn="base" hangingPunct="0">
              <a:lnSpc>
                <a:spcPct val="100000"/>
              </a:lnSpc>
              <a:spcBef>
                <a:spcPct val="0"/>
              </a:spcBef>
              <a:spcAft>
                <a:spcPct val="0"/>
              </a:spcAft>
            </a:pPr>
            <a:r>
              <a:rPr lang="en-US" altLang="en-US" sz="1400" dirty="0">
                <a:solidFill>
                  <a:schemeClr val="accent3">
                    <a:lumMod val="25000"/>
                  </a:schemeClr>
                </a:solidFill>
                <a:latin typeface="Abadi"/>
              </a:rPr>
              <a:t>Technological Advancement: </a:t>
            </a:r>
            <a:r>
              <a:rPr lang="en-US" altLang="en-US" sz="1400" dirty="0">
                <a:solidFill>
                  <a:schemeClr val="bg2">
                    <a:lumMod val="50000"/>
                  </a:schemeClr>
                </a:solidFill>
                <a:latin typeface="Abadi"/>
              </a:rPr>
              <a:t>The upward trend in success rates over time reflects significant improvements in technology and procedures, showcasing the maturation of SpaceX’s reusable rocket program.</a:t>
            </a:r>
          </a:p>
          <a:p>
            <a:pPr eaLnBrk="0" fontAlgn="base" hangingPunct="0">
              <a:lnSpc>
                <a:spcPct val="100000"/>
              </a:lnSpc>
              <a:spcBef>
                <a:spcPct val="0"/>
              </a:spcBef>
              <a:spcAft>
                <a:spcPct val="0"/>
              </a:spcAft>
            </a:pPr>
            <a:endParaRPr lang="en-US" altLang="en-US" sz="1000" dirty="0">
              <a:solidFill>
                <a:schemeClr val="bg2">
                  <a:lumMod val="50000"/>
                </a:schemeClr>
              </a:solidFill>
              <a:latin typeface="Abadi"/>
            </a:endParaRPr>
          </a:p>
          <a:p>
            <a:pPr eaLnBrk="0" fontAlgn="base" hangingPunct="0">
              <a:lnSpc>
                <a:spcPct val="100000"/>
              </a:lnSpc>
              <a:spcBef>
                <a:spcPct val="0"/>
              </a:spcBef>
              <a:spcAft>
                <a:spcPct val="0"/>
              </a:spcAft>
            </a:pPr>
            <a:r>
              <a:rPr lang="en-US" altLang="en-US" sz="1400" dirty="0">
                <a:solidFill>
                  <a:schemeClr val="accent3">
                    <a:lumMod val="25000"/>
                  </a:schemeClr>
                </a:solidFill>
                <a:latin typeface="Abadi"/>
              </a:rPr>
              <a:t>Strategic Orbit Selection: </a:t>
            </a:r>
            <a:r>
              <a:rPr lang="en-US" altLang="en-US" sz="1400" dirty="0">
                <a:solidFill>
                  <a:schemeClr val="bg2">
                    <a:lumMod val="50000"/>
                  </a:schemeClr>
                </a:solidFill>
                <a:latin typeface="Abadi"/>
              </a:rPr>
              <a:t>The analysis revealed that certain orbits, such as VLEO and SSO, are linked with higher success rates, emphasizing the importance of strategic orbit selection in mission planning.</a:t>
            </a:r>
          </a:p>
          <a:p>
            <a:pPr eaLnBrk="0" fontAlgn="base" hangingPunct="0">
              <a:lnSpc>
                <a:spcPct val="100000"/>
              </a:lnSpc>
              <a:spcBef>
                <a:spcPct val="0"/>
              </a:spcBef>
              <a:spcAft>
                <a:spcPct val="0"/>
              </a:spcAft>
            </a:pPr>
            <a:endParaRPr lang="en-US" altLang="en-US" sz="1000" dirty="0">
              <a:solidFill>
                <a:schemeClr val="bg2">
                  <a:lumMod val="50000"/>
                </a:schemeClr>
              </a:solidFill>
              <a:latin typeface="Abadi"/>
            </a:endParaRPr>
          </a:p>
          <a:p>
            <a:pPr eaLnBrk="0" fontAlgn="base" hangingPunct="0">
              <a:lnSpc>
                <a:spcPct val="100000"/>
              </a:lnSpc>
              <a:spcBef>
                <a:spcPct val="0"/>
              </a:spcBef>
              <a:spcAft>
                <a:spcPct val="0"/>
              </a:spcAft>
            </a:pPr>
            <a:r>
              <a:rPr lang="en-US" altLang="en-US" sz="1400" dirty="0">
                <a:solidFill>
                  <a:schemeClr val="accent3">
                    <a:lumMod val="25000"/>
                  </a:schemeClr>
                </a:solidFill>
                <a:latin typeface="Abadi"/>
              </a:rPr>
              <a:t>Launch Site Performance: </a:t>
            </a:r>
            <a:r>
              <a:rPr lang="en-US" altLang="en-US" sz="1400" dirty="0">
                <a:solidFill>
                  <a:schemeClr val="bg2">
                    <a:lumMod val="50000"/>
                  </a:schemeClr>
                </a:solidFill>
                <a:latin typeface="Abadi"/>
              </a:rPr>
              <a:t>The study highlighted the varying performance of different launch sites, with CCAFS SLC 40 being the most frequently used, and KSC LC 39A handling the widest range of payloads.</a:t>
            </a:r>
          </a:p>
          <a:p>
            <a:pPr eaLnBrk="0" fontAlgn="base" hangingPunct="0">
              <a:lnSpc>
                <a:spcPct val="100000"/>
              </a:lnSpc>
              <a:spcBef>
                <a:spcPct val="0"/>
              </a:spcBef>
              <a:spcAft>
                <a:spcPct val="0"/>
              </a:spcAft>
            </a:pPr>
            <a:endParaRPr lang="en-US" altLang="en-US" sz="1000" dirty="0">
              <a:solidFill>
                <a:schemeClr val="bg2">
                  <a:lumMod val="50000"/>
                </a:schemeClr>
              </a:solidFill>
              <a:latin typeface="Abadi"/>
            </a:endParaRPr>
          </a:p>
          <a:p>
            <a:pPr eaLnBrk="0" fontAlgn="base" hangingPunct="0">
              <a:lnSpc>
                <a:spcPct val="100000"/>
              </a:lnSpc>
              <a:spcBef>
                <a:spcPct val="0"/>
              </a:spcBef>
              <a:spcAft>
                <a:spcPct val="0"/>
              </a:spcAft>
            </a:pPr>
            <a:r>
              <a:rPr lang="en-US" altLang="en-US" sz="1400" dirty="0">
                <a:solidFill>
                  <a:schemeClr val="accent3">
                    <a:lumMod val="25000"/>
                  </a:schemeClr>
                </a:solidFill>
                <a:latin typeface="Abadi"/>
              </a:rPr>
              <a:t>Payload and Success Correlation: </a:t>
            </a:r>
            <a:r>
              <a:rPr lang="en-US" altLang="en-US" sz="1400" dirty="0">
                <a:solidFill>
                  <a:schemeClr val="bg2">
                    <a:lumMod val="50000"/>
                  </a:schemeClr>
                </a:solidFill>
                <a:latin typeface="Abadi"/>
              </a:rPr>
              <a:t>Heavier payloads tend to be launched from specific sites, influencing mission success outcomes, which underscores the need for tailored mission planning.</a:t>
            </a:r>
          </a:p>
          <a:p>
            <a:pPr eaLnBrk="0" fontAlgn="base" hangingPunct="0">
              <a:lnSpc>
                <a:spcPct val="100000"/>
              </a:lnSpc>
              <a:spcBef>
                <a:spcPct val="0"/>
              </a:spcBef>
              <a:spcAft>
                <a:spcPct val="0"/>
              </a:spcAft>
            </a:pPr>
            <a:endParaRPr lang="en-US" altLang="en-US" sz="1000" dirty="0">
              <a:solidFill>
                <a:schemeClr val="bg2">
                  <a:lumMod val="50000"/>
                </a:schemeClr>
              </a:solidFill>
              <a:latin typeface="Abadi"/>
            </a:endParaRPr>
          </a:p>
          <a:p>
            <a:pPr eaLnBrk="0" fontAlgn="base" hangingPunct="0">
              <a:lnSpc>
                <a:spcPct val="100000"/>
              </a:lnSpc>
              <a:spcBef>
                <a:spcPct val="0"/>
              </a:spcBef>
              <a:spcAft>
                <a:spcPct val="0"/>
              </a:spcAft>
            </a:pPr>
            <a:r>
              <a:rPr lang="en-US" altLang="en-US" sz="1400" dirty="0">
                <a:solidFill>
                  <a:schemeClr val="accent3">
                    <a:lumMod val="25000"/>
                  </a:schemeClr>
                </a:solidFill>
                <a:latin typeface="Abadi"/>
              </a:rPr>
              <a:t>Future Applications: </a:t>
            </a:r>
            <a:r>
              <a:rPr lang="en-US" altLang="en-US" sz="1400" dirty="0">
                <a:solidFill>
                  <a:schemeClr val="bg2">
                    <a:lumMod val="50000"/>
                  </a:schemeClr>
                </a:solidFill>
                <a:latin typeface="Abadi"/>
              </a:rPr>
              <a:t>The predictive models and insights developed in this project can be further refined and applied to other areas of space exploration and aerospace engineering. </a:t>
            </a:r>
          </a:p>
        </p:txBody>
      </p:sp>
    </p:spTree>
    <p:extLst>
      <p:ext uri="{BB962C8B-B14F-4D97-AF65-F5344CB8AC3E}">
        <p14:creationId xmlns:p14="http://schemas.microsoft.com/office/powerpoint/2010/main" val="16301236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E7525D5A-386D-C541-9D42-BBDEA82289E4}"/>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11" name="Title 1">
            <a:extLst>
              <a:ext uri="{FF2B5EF4-FFF2-40B4-BE49-F238E27FC236}">
                <a16:creationId xmlns:a16="http://schemas.microsoft.com/office/drawing/2014/main" id="{60F8A56C-5EE1-4DBF-842D-C2A130AA680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Appendix</a:t>
            </a:r>
            <a:endParaRPr lang="en-US" dirty="0">
              <a:solidFill>
                <a:srgbClr val="0B49CB"/>
              </a:solidFill>
            </a:endParaRPr>
          </a:p>
        </p:txBody>
      </p:sp>
      <p:sp>
        <p:nvSpPr>
          <p:cNvPr id="7" name="Content Placeholder 1">
            <a:extLst>
              <a:ext uri="{FF2B5EF4-FFF2-40B4-BE49-F238E27FC236}">
                <a16:creationId xmlns:a16="http://schemas.microsoft.com/office/drawing/2014/main" id="{5244E63D-62C6-4B33-8546-E3C4B45FC2F8}"/>
              </a:ext>
            </a:extLst>
          </p:cNvPr>
          <p:cNvSpPr txBox="1">
            <a:spLocks noChangeArrowheads="1"/>
          </p:cNvSpPr>
          <p:nvPr/>
        </p:nvSpPr>
        <p:spPr bwMode="auto">
          <a:xfrm>
            <a:off x="770011" y="1269003"/>
            <a:ext cx="10076402" cy="5549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accent3">
                    <a:lumMod val="25000"/>
                  </a:schemeClr>
                </a:solidFill>
                <a:latin typeface="Abadi"/>
              </a:rPr>
              <a:t>Code Repositories: </a:t>
            </a:r>
            <a:r>
              <a:rPr lang="en-US" sz="1100" dirty="0">
                <a:solidFill>
                  <a:schemeClr val="bg2">
                    <a:lumMod val="50000"/>
                  </a:schemeClr>
                </a:solidFill>
                <a:latin typeface="Abadi"/>
              </a:rPr>
              <a:t>Access the full code used in data collection, preprocessing, EDA, and model building through the following GitHub repositories:</a:t>
            </a:r>
            <a:endParaRPr lang="en-US" sz="1200" dirty="0">
              <a:solidFill>
                <a:schemeClr val="bg2">
                  <a:lumMod val="50000"/>
                </a:schemeClr>
              </a:solidFill>
              <a:latin typeface="Abadi"/>
            </a:endParaRPr>
          </a:p>
          <a:p>
            <a:pPr lvl="1"/>
            <a:r>
              <a:rPr lang="en-US" sz="900" dirty="0">
                <a:hlinkClick r:id="rId4"/>
              </a:rPr>
              <a:t>SpaceX Data Collection API</a:t>
            </a:r>
            <a:endParaRPr lang="en-US" sz="900" dirty="0"/>
          </a:p>
          <a:p>
            <a:pPr lvl="1"/>
            <a:r>
              <a:rPr lang="en-US" sz="900" dirty="0">
                <a:hlinkClick r:id="rId5"/>
              </a:rPr>
              <a:t>Web Scraping</a:t>
            </a:r>
            <a:endParaRPr lang="en-US" sz="900" dirty="0"/>
          </a:p>
          <a:p>
            <a:pPr lvl="1"/>
            <a:r>
              <a:rPr lang="en-US" sz="900" dirty="0">
                <a:hlinkClick r:id="rId6"/>
              </a:rPr>
              <a:t>Data Wrangling</a:t>
            </a:r>
            <a:endParaRPr lang="en-US" sz="900" dirty="0"/>
          </a:p>
          <a:p>
            <a:pPr lvl="1"/>
            <a:r>
              <a:rPr lang="en-US" sz="900" dirty="0">
                <a:hlinkClick r:id="rId7"/>
              </a:rPr>
              <a:t>EDA with Data Visualization</a:t>
            </a:r>
            <a:endParaRPr lang="en-US" sz="900" dirty="0"/>
          </a:p>
          <a:p>
            <a:pPr lvl="1"/>
            <a:r>
              <a:rPr lang="en-US" sz="900" dirty="0">
                <a:hlinkClick r:id="rId8"/>
              </a:rPr>
              <a:t>EDA with SQL</a:t>
            </a:r>
            <a:endParaRPr lang="en-US" sz="900" dirty="0"/>
          </a:p>
          <a:p>
            <a:pPr lvl="1"/>
            <a:r>
              <a:rPr lang="en-US" sz="900" dirty="0">
                <a:hlinkClick r:id="rId8"/>
              </a:rPr>
              <a:t>Building an Interactive Map with Folium</a:t>
            </a:r>
            <a:endParaRPr lang="en-US" sz="900" dirty="0"/>
          </a:p>
          <a:p>
            <a:pPr lvl="1"/>
            <a:r>
              <a:rPr lang="en-US" sz="900" dirty="0">
                <a:hlinkClick r:id="rId9"/>
              </a:rPr>
              <a:t>Dashboard with </a:t>
            </a:r>
            <a:r>
              <a:rPr lang="en-US" sz="900" dirty="0" err="1">
                <a:hlinkClick r:id="rId9"/>
              </a:rPr>
              <a:t>Plotly</a:t>
            </a:r>
            <a:r>
              <a:rPr lang="en-US" sz="900" dirty="0">
                <a:hlinkClick r:id="rId9"/>
              </a:rPr>
              <a:t> Dash</a:t>
            </a:r>
            <a:endParaRPr lang="en-US" sz="900" dirty="0"/>
          </a:p>
          <a:p>
            <a:pPr lvl="1"/>
            <a:r>
              <a:rPr lang="en-US" sz="900" dirty="0">
                <a:hlinkClick r:id="rId10"/>
              </a:rPr>
              <a:t>Predictive Modeling</a:t>
            </a:r>
            <a:endParaRPr lang="en-US" sz="900" dirty="0"/>
          </a:p>
          <a:p>
            <a:r>
              <a:rPr lang="en-US" sz="1200" dirty="0">
                <a:solidFill>
                  <a:schemeClr val="accent3">
                    <a:lumMod val="25000"/>
                  </a:schemeClr>
                </a:solidFill>
                <a:latin typeface="Abadi"/>
              </a:rPr>
              <a:t>Data Sources: </a:t>
            </a:r>
            <a:r>
              <a:rPr lang="en-US" sz="1100" dirty="0">
                <a:solidFill>
                  <a:schemeClr val="bg2">
                    <a:lumMod val="50000"/>
                  </a:schemeClr>
                </a:solidFill>
                <a:latin typeface="Abadi"/>
              </a:rPr>
              <a:t>The project utilized multiple data sources, including:</a:t>
            </a:r>
          </a:p>
          <a:p>
            <a:pPr lvl="1"/>
            <a:r>
              <a:rPr lang="en-US" sz="800" dirty="0">
                <a:solidFill>
                  <a:schemeClr val="bg2">
                    <a:lumMod val="50000"/>
                  </a:schemeClr>
                </a:solidFill>
                <a:latin typeface="Abadi"/>
              </a:rPr>
              <a:t>SpaceX API: Provided detailed information on launches, payloads, and outcomes.</a:t>
            </a:r>
          </a:p>
          <a:p>
            <a:pPr lvl="1"/>
            <a:r>
              <a:rPr lang="en-US" sz="800" dirty="0">
                <a:solidFill>
                  <a:schemeClr val="bg2">
                    <a:lumMod val="50000"/>
                  </a:schemeClr>
                </a:solidFill>
                <a:latin typeface="Abadi"/>
              </a:rPr>
              <a:t>Web Scraping: Gathered historical launch data from reputable space industry websites.</a:t>
            </a:r>
          </a:p>
          <a:p>
            <a:pPr lvl="1"/>
            <a:r>
              <a:rPr lang="en-US" sz="800" dirty="0">
                <a:solidFill>
                  <a:schemeClr val="bg2">
                    <a:lumMod val="50000"/>
                  </a:schemeClr>
                </a:solidFill>
                <a:latin typeface="Abadi"/>
              </a:rPr>
              <a:t>External Datasets: Integrated data from NASA and other space agencies to enrich the analysis.</a:t>
            </a:r>
          </a:p>
          <a:p>
            <a:r>
              <a:rPr lang="en-US" sz="1200" dirty="0">
                <a:solidFill>
                  <a:schemeClr val="accent3">
                    <a:lumMod val="25000"/>
                  </a:schemeClr>
                </a:solidFill>
                <a:latin typeface="Abadi"/>
              </a:rPr>
              <a:t>SQL Queries: </a:t>
            </a:r>
            <a:r>
              <a:rPr lang="en-US" sz="1100" dirty="0">
                <a:solidFill>
                  <a:schemeClr val="bg2">
                    <a:lumMod val="50000"/>
                  </a:schemeClr>
                </a:solidFill>
                <a:latin typeface="Abadi"/>
              </a:rPr>
              <a:t>Detailed SQL queries were employed for data extraction and analysis, covering aspects such as launch site performance, payload distribution, and mission outcomes.</a:t>
            </a:r>
          </a:p>
          <a:p>
            <a:r>
              <a:rPr lang="en-US" sz="1200" dirty="0">
                <a:solidFill>
                  <a:schemeClr val="accent3">
                    <a:lumMod val="25000"/>
                  </a:schemeClr>
                </a:solidFill>
                <a:latin typeface="Abadi"/>
              </a:rPr>
              <a:t>Interactive Dashboards: </a:t>
            </a:r>
            <a:r>
              <a:rPr lang="en-US" sz="1100" dirty="0">
                <a:solidFill>
                  <a:schemeClr val="bg2">
                    <a:lumMod val="50000"/>
                  </a:schemeClr>
                </a:solidFill>
                <a:latin typeface="Abadi"/>
              </a:rPr>
              <a:t>Dashboards were created using </a:t>
            </a:r>
            <a:r>
              <a:rPr lang="en-US" sz="1100" dirty="0" err="1">
                <a:solidFill>
                  <a:schemeClr val="bg2">
                    <a:lumMod val="50000"/>
                  </a:schemeClr>
                </a:solidFill>
                <a:latin typeface="Abadi"/>
              </a:rPr>
              <a:t>Plotly</a:t>
            </a:r>
            <a:r>
              <a:rPr lang="en-US" sz="1100" dirty="0">
                <a:solidFill>
                  <a:schemeClr val="bg2">
                    <a:lumMod val="50000"/>
                  </a:schemeClr>
                </a:solidFill>
                <a:latin typeface="Abadi"/>
              </a:rPr>
              <a:t> Dash for dynamic data exploration, allowing for detailed analysis of launch success rates, payload impacts, and site-specific performance.</a:t>
            </a:r>
          </a:p>
          <a:p>
            <a:r>
              <a:rPr lang="en-US" sz="1200" dirty="0">
                <a:solidFill>
                  <a:schemeClr val="accent3">
                    <a:lumMod val="25000"/>
                  </a:schemeClr>
                </a:solidFill>
                <a:latin typeface="Abadi"/>
              </a:rPr>
              <a:t>Visualizations: </a:t>
            </a:r>
            <a:r>
              <a:rPr lang="en-US" sz="1100" dirty="0">
                <a:solidFill>
                  <a:schemeClr val="bg2">
                    <a:lumMod val="50000"/>
                  </a:schemeClr>
                </a:solidFill>
                <a:latin typeface="Abadi"/>
              </a:rPr>
              <a:t>A variety of plots and charts were used to uncover insights, including scatter plots, bar charts, pie charts, and line graphs. These visualizations helped in understanding relationships between variables like payload mass, orbit type, and success rates.</a:t>
            </a:r>
          </a:p>
          <a:p>
            <a:r>
              <a:rPr lang="en-US" sz="1200" dirty="0">
                <a:solidFill>
                  <a:schemeClr val="accent3">
                    <a:lumMod val="25000"/>
                  </a:schemeClr>
                </a:solidFill>
                <a:latin typeface="Abadi"/>
              </a:rPr>
              <a:t>Machine Learning Models: </a:t>
            </a:r>
            <a:r>
              <a:rPr lang="en-US" sz="1100" dirty="0">
                <a:solidFill>
                  <a:schemeClr val="bg2">
                    <a:lumMod val="50000"/>
                  </a:schemeClr>
                </a:solidFill>
                <a:latin typeface="Abadi"/>
              </a:rPr>
              <a:t>Multiple classification models were implemented and compared, including Logistic Regression, Decision Trees, SVM, and K-Nearest Neighbors, with model tuning performed using </a:t>
            </a:r>
            <a:r>
              <a:rPr lang="en-US" sz="1100" dirty="0" err="1">
                <a:solidFill>
                  <a:schemeClr val="bg2">
                    <a:lumMod val="50000"/>
                  </a:schemeClr>
                </a:solidFill>
                <a:latin typeface="Abadi"/>
              </a:rPr>
              <a:t>GridSearchCV</a:t>
            </a:r>
            <a:r>
              <a:rPr lang="en-US" sz="1100" dirty="0">
                <a:solidFill>
                  <a:schemeClr val="bg2">
                    <a:lumMod val="50000"/>
                  </a:schemeClr>
                </a:solidFill>
                <a:latin typeface="Abadi"/>
              </a:rPr>
              <a:t> and cross-validation.</a:t>
            </a:r>
          </a:p>
          <a:p>
            <a:r>
              <a:rPr lang="en-US" sz="1200" dirty="0">
                <a:solidFill>
                  <a:schemeClr val="accent3">
                    <a:lumMod val="25000"/>
                  </a:schemeClr>
                </a:solidFill>
                <a:latin typeface="Abadi"/>
              </a:rPr>
              <a:t>Model Evaluation Metrics: </a:t>
            </a:r>
            <a:r>
              <a:rPr lang="en-US" sz="1100" dirty="0">
                <a:solidFill>
                  <a:schemeClr val="bg2">
                    <a:lumMod val="50000"/>
                  </a:schemeClr>
                </a:solidFill>
                <a:latin typeface="Abadi"/>
              </a:rPr>
              <a:t>Detailed model evaluation was conducted using confusion matrices, accuracy scores, precision, recall, and F1-scores to assess model performance.</a:t>
            </a:r>
          </a:p>
          <a:p>
            <a:r>
              <a:rPr lang="en-US" sz="1200" dirty="0">
                <a:solidFill>
                  <a:schemeClr val="accent3">
                    <a:lumMod val="25000"/>
                  </a:schemeClr>
                </a:solidFill>
                <a:latin typeface="Abadi"/>
              </a:rPr>
              <a:t>Feature Engineering: </a:t>
            </a:r>
            <a:r>
              <a:rPr lang="en-US" sz="1100" dirty="0">
                <a:solidFill>
                  <a:schemeClr val="bg2">
                    <a:lumMod val="50000"/>
                  </a:schemeClr>
                </a:solidFill>
                <a:latin typeface="Abadi"/>
              </a:rPr>
              <a:t>Extensive feature engineering was performed, including normalization, creating new variables, and handling missing data to optimize model performance.</a:t>
            </a:r>
          </a:p>
          <a:p>
            <a:r>
              <a:rPr lang="en-US" sz="1200" dirty="0">
                <a:solidFill>
                  <a:schemeClr val="accent3">
                    <a:lumMod val="25000"/>
                  </a:schemeClr>
                </a:solidFill>
                <a:latin typeface="Abadi"/>
              </a:rPr>
              <a:t>Notebook Outputs: </a:t>
            </a:r>
            <a:r>
              <a:rPr lang="en-US" sz="1100" dirty="0">
                <a:solidFill>
                  <a:schemeClr val="bg2">
                    <a:lumMod val="50000"/>
                  </a:schemeClr>
                </a:solidFill>
                <a:latin typeface="Abadi"/>
              </a:rPr>
              <a:t>Key outputs from the </a:t>
            </a:r>
            <a:r>
              <a:rPr lang="en-US" sz="1100" dirty="0" err="1">
                <a:solidFill>
                  <a:schemeClr val="bg2">
                    <a:lumMod val="50000"/>
                  </a:schemeClr>
                </a:solidFill>
                <a:latin typeface="Abadi"/>
              </a:rPr>
              <a:t>Jupyter</a:t>
            </a:r>
            <a:r>
              <a:rPr lang="en-US" sz="1100" dirty="0">
                <a:solidFill>
                  <a:schemeClr val="bg2">
                    <a:lumMod val="50000"/>
                  </a:schemeClr>
                </a:solidFill>
                <a:latin typeface="Abadi"/>
              </a:rPr>
              <a:t> Notebooks used throughout the project are provided, showcasing code snippets, results, and visualizations</a:t>
            </a:r>
            <a:r>
              <a:rPr lang="en-US" sz="1000" dirty="0"/>
              <a:t>.</a:t>
            </a:r>
            <a:endParaRPr lang="en-US" sz="1200" dirty="0"/>
          </a:p>
        </p:txBody>
      </p:sp>
    </p:spTree>
    <p:extLst>
      <p:ext uri="{BB962C8B-B14F-4D97-AF65-F5344CB8AC3E}">
        <p14:creationId xmlns:p14="http://schemas.microsoft.com/office/powerpoint/2010/main" val="341000852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828068" y="1382752"/>
            <a:ext cx="10530113" cy="4936598"/>
          </a:xfrm>
          <a:prstGeom prst="rect">
            <a:avLst/>
          </a:prstGeom>
        </p:spPr>
        <p:txBody>
          <a:bodyPr vert="horz" lIns="91440" tIns="45720" rIns="91440" bIns="45720" rtlCol="0">
            <a:normAutofit fontScale="8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342900" marR="0" lvl="0" indent="-342900">
              <a:lnSpc>
                <a:spcPct val="300000"/>
              </a:lnSpc>
              <a:spcBef>
                <a:spcPts val="0"/>
              </a:spcBef>
              <a:spcAft>
                <a:spcPts val="800"/>
              </a:spcAft>
              <a:buSzPts val="1000"/>
              <a:buFont typeface="Symbol" panose="05050102010706020507" pitchFamily="18" charset="2"/>
              <a:buChar char=""/>
              <a:tabLst>
                <a:tab pos="457200" algn="l"/>
              </a:tabLst>
            </a:pPr>
            <a:r>
              <a:rPr lang="en-US" sz="2200" dirty="0">
                <a:solidFill>
                  <a:schemeClr val="accent3">
                    <a:lumMod val="25000"/>
                  </a:schemeClr>
                </a:solidFill>
                <a:latin typeface="Abadi"/>
              </a:rPr>
              <a:t>Project Background and Context: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100" dirty="0">
                <a:solidFill>
                  <a:schemeClr val="bg2">
                    <a:lumMod val="50000"/>
                  </a:schemeClr>
                </a:solidFill>
                <a:latin typeface="Abadi"/>
              </a:rPr>
              <a:t>The commercial space industry is rapidly evolving, with companies like Virgin Galactic, Rocket Lab, and Blue Origin entering the market.</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100" dirty="0">
                <a:solidFill>
                  <a:schemeClr val="bg2">
                    <a:lumMod val="50000"/>
                  </a:schemeClr>
                </a:solidFill>
                <a:latin typeface="Abadi"/>
              </a:rPr>
              <a:t>SpaceX has emerged as a leader in the industry, known for its cost-effective Falcon 9 rocket, which can be reused to save on launch costs.</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100" dirty="0">
                <a:solidFill>
                  <a:schemeClr val="bg2">
                    <a:lumMod val="50000"/>
                  </a:schemeClr>
                </a:solidFill>
                <a:latin typeface="Abadi"/>
              </a:rPr>
              <a:t>Space Y, a new competitor in the space industry, seeks to leverage similar technology to offer competitive launch prices.</a:t>
            </a:r>
          </a:p>
          <a:p>
            <a:pPr marL="342900" marR="0" lvl="0" indent="-342900">
              <a:lnSpc>
                <a:spcPct val="300000"/>
              </a:lnSpc>
              <a:spcBef>
                <a:spcPts val="0"/>
              </a:spcBef>
              <a:spcAft>
                <a:spcPts val="800"/>
              </a:spcAft>
              <a:buSzPts val="1000"/>
              <a:buFont typeface="Symbol" panose="05050102010706020507" pitchFamily="18" charset="2"/>
              <a:buChar char=""/>
              <a:tabLst>
                <a:tab pos="457200" algn="l"/>
              </a:tabLst>
            </a:pPr>
            <a:r>
              <a:rPr lang="en-US" sz="2200" dirty="0">
                <a:solidFill>
                  <a:schemeClr val="accent3">
                    <a:lumMod val="25000"/>
                  </a:schemeClr>
                </a:solidFill>
                <a:latin typeface="Abadi"/>
              </a:rPr>
              <a:t>Problems We Want to Find Answers To:</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100" dirty="0">
                <a:solidFill>
                  <a:schemeClr val="bg2">
                    <a:lumMod val="50000"/>
                  </a:schemeClr>
                </a:solidFill>
                <a:latin typeface="Abadi"/>
              </a:rPr>
              <a:t>Can we accurately predict whether the first stage of SpaceX’s Falcon 9 rocket will be reused?</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100" dirty="0">
                <a:solidFill>
                  <a:schemeClr val="bg2">
                    <a:lumMod val="50000"/>
                  </a:schemeClr>
                </a:solidFill>
                <a:latin typeface="Abadi"/>
              </a:rPr>
              <a:t>What factors most significantly influence the successful reuse of the first stage?</a:t>
            </a:r>
          </a:p>
          <a:p>
            <a:pPr marL="742950" marR="0" lvl="1" indent="-285750">
              <a:lnSpc>
                <a:spcPct val="107000"/>
              </a:lnSpc>
              <a:spcBef>
                <a:spcPts val="0"/>
              </a:spcBef>
              <a:spcAft>
                <a:spcPts val="800"/>
              </a:spcAft>
              <a:buSzPts val="1000"/>
              <a:buFont typeface="Courier New" panose="02070309020205020404" pitchFamily="49" charset="0"/>
              <a:buChar char="o"/>
              <a:tabLst>
                <a:tab pos="914400" algn="l"/>
              </a:tabLst>
            </a:pPr>
            <a:r>
              <a:rPr lang="en-US" sz="2100" dirty="0">
                <a:solidFill>
                  <a:schemeClr val="bg2">
                    <a:lumMod val="50000"/>
                  </a:schemeClr>
                </a:solidFill>
                <a:latin typeface="Abadi"/>
              </a:rPr>
              <a:t>How can these predictions help Space Y estimate and optimize the cost of future rocket launches?</a:t>
            </a:r>
          </a:p>
          <a:p>
            <a:pPr marL="457200" marR="0" lvl="1" indent="0">
              <a:lnSpc>
                <a:spcPct val="107000"/>
              </a:lnSpc>
              <a:spcBef>
                <a:spcPts val="0"/>
              </a:spcBef>
              <a:spcAft>
                <a:spcPts val="800"/>
              </a:spcAft>
              <a:buSzPts val="1000"/>
              <a:buNone/>
              <a:tabLst>
                <a:tab pos="914400" algn="l"/>
              </a:tabLst>
            </a:pPr>
            <a:endParaRPr lang="en-US" sz="1100" dirty="0">
              <a:effectLst/>
              <a:latin typeface="Calibri" panose="020F0502020204030204" pitchFamily="34"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800" dirty="0">
              <a:latin typeface="Times New Roman" panose="02020603050405020304" pitchFamily="18" charset="0"/>
              <a:ea typeface="Calibri" panose="020F0502020204030204" pitchFamily="34" charset="0"/>
              <a:cs typeface="Times New Roman" panose="02020603050405020304" pitchFamily="18" charset="0"/>
            </a:endParaRPr>
          </a:p>
          <a:p>
            <a:pPr marL="0" marR="0">
              <a:lnSpc>
                <a:spcPct val="107000"/>
              </a:lnSpc>
              <a:spcBef>
                <a:spcPts val="0"/>
              </a:spcBef>
              <a:spcAft>
                <a:spcPts val="0"/>
              </a:spcAft>
            </a:pPr>
            <a:endParaRPr lang="en-US" sz="1800"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256006139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417648"/>
            <a:ext cx="10515600" cy="5295386"/>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00000"/>
              </a:lnSpc>
              <a:spcBef>
                <a:spcPts val="1400"/>
              </a:spcBef>
              <a:buNone/>
            </a:pPr>
            <a:r>
              <a:rPr lang="en-US" sz="1100" dirty="0">
                <a:solidFill>
                  <a:srgbClr val="0B49CB"/>
                </a:solidFill>
                <a:latin typeface="Abadi"/>
              </a:rPr>
              <a:t>Executive Summary</a:t>
            </a:r>
          </a:p>
          <a:p>
            <a:pPr>
              <a:lnSpc>
                <a:spcPct val="100000"/>
              </a:lnSpc>
              <a:spcBef>
                <a:spcPts val="1400"/>
              </a:spcBef>
            </a:pPr>
            <a:r>
              <a:rPr lang="en-US" sz="1100" dirty="0">
                <a:solidFill>
                  <a:schemeClr val="accent3">
                    <a:lumMod val="25000"/>
                  </a:schemeClr>
                </a:solidFill>
                <a:latin typeface="Abadi"/>
              </a:rPr>
              <a:t>Data collection methodology:</a:t>
            </a:r>
          </a:p>
          <a:p>
            <a:pPr lvl="1">
              <a:lnSpc>
                <a:spcPct val="100000"/>
              </a:lnSpc>
              <a:spcBef>
                <a:spcPts val="1400"/>
              </a:spcBef>
            </a:pPr>
            <a:r>
              <a:rPr lang="en-US" sz="1100" dirty="0">
                <a:solidFill>
                  <a:schemeClr val="bg2">
                    <a:lumMod val="50000"/>
                  </a:schemeClr>
                </a:solidFill>
                <a:latin typeface="Abadi"/>
              </a:rPr>
              <a:t>Data Sources: Data was collected from various sources, including SpaceX’s launch records and other public datasets relevant to rocket launches.</a:t>
            </a:r>
          </a:p>
          <a:p>
            <a:pPr lvl="1">
              <a:lnSpc>
                <a:spcPct val="100000"/>
              </a:lnSpc>
              <a:spcBef>
                <a:spcPts val="1400"/>
              </a:spcBef>
            </a:pPr>
            <a:r>
              <a:rPr lang="en-US" sz="1100" dirty="0">
                <a:solidFill>
                  <a:schemeClr val="bg2">
                    <a:lumMod val="50000"/>
                  </a:schemeClr>
                </a:solidFill>
                <a:latin typeface="Abadi"/>
              </a:rPr>
              <a:t>Data Wrangling: The data was cleaned to remove inconsistencies, handle missing values, and format it appropriately for analysis.</a:t>
            </a:r>
          </a:p>
          <a:p>
            <a:pPr>
              <a:lnSpc>
                <a:spcPct val="100000"/>
              </a:lnSpc>
              <a:spcBef>
                <a:spcPts val="1400"/>
              </a:spcBef>
            </a:pPr>
            <a:r>
              <a:rPr lang="en-US" sz="1100" dirty="0">
                <a:solidFill>
                  <a:schemeClr val="accent3">
                    <a:lumMod val="25000"/>
                  </a:schemeClr>
                </a:solidFill>
                <a:latin typeface="Abadi"/>
              </a:rPr>
              <a:t>Data wrangling</a:t>
            </a:r>
          </a:p>
          <a:p>
            <a:pPr lvl="1">
              <a:lnSpc>
                <a:spcPct val="100000"/>
              </a:lnSpc>
              <a:spcBef>
                <a:spcPts val="1400"/>
              </a:spcBef>
            </a:pPr>
            <a:r>
              <a:rPr lang="en-US" sz="1100" dirty="0">
                <a:solidFill>
                  <a:schemeClr val="bg2">
                    <a:lumMod val="50000"/>
                  </a:schemeClr>
                </a:solidFill>
                <a:latin typeface="Abadi"/>
              </a:rPr>
              <a:t>The cleaned data was further processed, including feature engineering and normalization, to prepare it for analysis.</a:t>
            </a:r>
          </a:p>
          <a:p>
            <a:pPr>
              <a:lnSpc>
                <a:spcPct val="100000"/>
              </a:lnSpc>
              <a:spcBef>
                <a:spcPts val="1400"/>
              </a:spcBef>
            </a:pPr>
            <a:r>
              <a:rPr lang="en-US" sz="1100" dirty="0">
                <a:solidFill>
                  <a:schemeClr val="accent3">
                    <a:lumMod val="25000"/>
                  </a:schemeClr>
                </a:solidFill>
                <a:latin typeface="Abadi"/>
              </a:rPr>
              <a:t>Exploratory data analysis (EDA) using visualization and SQL</a:t>
            </a:r>
          </a:p>
          <a:p>
            <a:pPr lvl="1">
              <a:lnSpc>
                <a:spcPct val="100000"/>
              </a:lnSpc>
              <a:spcBef>
                <a:spcPts val="1400"/>
              </a:spcBef>
            </a:pPr>
            <a:r>
              <a:rPr lang="en-US" sz="1100" dirty="0">
                <a:solidFill>
                  <a:schemeClr val="bg2">
                    <a:lumMod val="50000"/>
                  </a:schemeClr>
                </a:solidFill>
                <a:latin typeface="Abadi"/>
              </a:rPr>
              <a:t>EDA was performed using visualization tools like Matplotlib and Seaborn to uncover patterns, correlations, and trends in the data.</a:t>
            </a:r>
          </a:p>
          <a:p>
            <a:pPr lvl="1">
              <a:lnSpc>
                <a:spcPct val="100000"/>
              </a:lnSpc>
              <a:spcBef>
                <a:spcPts val="1400"/>
              </a:spcBef>
            </a:pPr>
            <a:r>
              <a:rPr lang="en-US" sz="1100" dirty="0">
                <a:solidFill>
                  <a:schemeClr val="bg2">
                    <a:lumMod val="50000"/>
                  </a:schemeClr>
                </a:solidFill>
                <a:latin typeface="Abadi"/>
              </a:rPr>
              <a:t>SQL queries were utilized to extract specific insights and further analyze the dataset.</a:t>
            </a:r>
          </a:p>
          <a:p>
            <a:pPr>
              <a:lnSpc>
                <a:spcPct val="100000"/>
              </a:lnSpc>
              <a:spcBef>
                <a:spcPts val="1400"/>
              </a:spcBef>
            </a:pPr>
            <a:r>
              <a:rPr lang="en-US" sz="1100" dirty="0">
                <a:solidFill>
                  <a:schemeClr val="accent3">
                    <a:lumMod val="25000"/>
                  </a:schemeClr>
                </a:solidFill>
                <a:latin typeface="Abadi"/>
              </a:rPr>
              <a:t>Interactive visual analytics using Folium and </a:t>
            </a:r>
            <a:r>
              <a:rPr lang="en-US" sz="1100" dirty="0" err="1">
                <a:solidFill>
                  <a:schemeClr val="accent3">
                    <a:lumMod val="25000"/>
                  </a:schemeClr>
                </a:solidFill>
                <a:latin typeface="Abadi"/>
              </a:rPr>
              <a:t>Plotly</a:t>
            </a:r>
            <a:r>
              <a:rPr lang="en-US" sz="1100" dirty="0">
                <a:solidFill>
                  <a:schemeClr val="accent3">
                    <a:lumMod val="25000"/>
                  </a:schemeClr>
                </a:solidFill>
                <a:latin typeface="Abadi"/>
              </a:rPr>
              <a:t> Dash</a:t>
            </a:r>
          </a:p>
          <a:p>
            <a:pPr lvl="1">
              <a:lnSpc>
                <a:spcPct val="100000"/>
              </a:lnSpc>
              <a:spcBef>
                <a:spcPts val="1400"/>
              </a:spcBef>
            </a:pPr>
            <a:r>
              <a:rPr lang="en-US" sz="1100" dirty="0">
                <a:solidFill>
                  <a:schemeClr val="bg2">
                    <a:lumMod val="50000"/>
                  </a:schemeClr>
                </a:solidFill>
                <a:latin typeface="Abadi"/>
              </a:rPr>
              <a:t>Folium: Used to create interactive maps for visualizing launch sites and outcomes.</a:t>
            </a:r>
          </a:p>
          <a:p>
            <a:pPr lvl="1">
              <a:lnSpc>
                <a:spcPct val="100000"/>
              </a:lnSpc>
              <a:spcBef>
                <a:spcPts val="1400"/>
              </a:spcBef>
            </a:pPr>
            <a:r>
              <a:rPr lang="en-US" sz="1100" dirty="0" err="1">
                <a:solidFill>
                  <a:schemeClr val="bg2">
                    <a:lumMod val="50000"/>
                  </a:schemeClr>
                </a:solidFill>
                <a:latin typeface="Abadi"/>
              </a:rPr>
              <a:t>Plotly</a:t>
            </a:r>
            <a:r>
              <a:rPr lang="en-US" sz="1100" dirty="0">
                <a:solidFill>
                  <a:schemeClr val="bg2">
                    <a:lumMod val="50000"/>
                  </a:schemeClr>
                </a:solidFill>
                <a:latin typeface="Abadi"/>
              </a:rPr>
              <a:t> Dash: Developed dashboards for dynamic and interactive data exploration, allowing deeper insights into the dataset.</a:t>
            </a:r>
          </a:p>
          <a:p>
            <a:pPr>
              <a:lnSpc>
                <a:spcPct val="100000"/>
              </a:lnSpc>
              <a:spcBef>
                <a:spcPts val="1400"/>
              </a:spcBef>
            </a:pPr>
            <a:r>
              <a:rPr lang="en-US" sz="1100" dirty="0">
                <a:solidFill>
                  <a:schemeClr val="accent3">
                    <a:lumMod val="25000"/>
                  </a:schemeClr>
                </a:solidFill>
                <a:latin typeface="Abadi"/>
              </a:rPr>
              <a:t>Predictive analysis using classification models</a:t>
            </a:r>
          </a:p>
          <a:p>
            <a:pPr lvl="1">
              <a:lnSpc>
                <a:spcPct val="100000"/>
              </a:lnSpc>
              <a:spcBef>
                <a:spcPts val="1400"/>
              </a:spcBef>
            </a:pPr>
            <a:r>
              <a:rPr lang="en-US" sz="1100" dirty="0">
                <a:solidFill>
                  <a:schemeClr val="bg2">
                    <a:lumMod val="50000"/>
                  </a:schemeClr>
                </a:solidFill>
                <a:latin typeface="Abadi"/>
              </a:rPr>
              <a:t>Classification Models: Various classification models, including Logistic Regression and Random Forest, were used to predict the reuse of the Falcon 9 first stage.</a:t>
            </a:r>
          </a:p>
          <a:p>
            <a:pPr lvl="1">
              <a:lnSpc>
                <a:spcPct val="100000"/>
              </a:lnSpc>
              <a:spcBef>
                <a:spcPts val="1400"/>
              </a:spcBef>
            </a:pPr>
            <a:r>
              <a:rPr lang="en-US" sz="1100" dirty="0">
                <a:solidFill>
                  <a:schemeClr val="bg2">
                    <a:lumMod val="50000"/>
                  </a:schemeClr>
                </a:solidFill>
                <a:latin typeface="Abadi"/>
              </a:rPr>
              <a:t>Model Building, Tuning, and Evaluation: Models were built and tuned using techniques like cross-validation. The best-performing model was selected based on evaluation metrics like accuracy, precision, and recall.</a:t>
            </a: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a:p>
            <a:pPr>
              <a:lnSpc>
                <a:spcPct val="100000"/>
              </a:lnSpc>
              <a:spcBef>
                <a:spcPts val="1400"/>
              </a:spcBef>
            </a:pPr>
            <a:endParaRPr lang="en-US" sz="11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26995"/>
            <a:ext cx="10515600" cy="5100216"/>
          </a:xfrm>
          <a:prstGeom prst="rect">
            <a:avLst/>
          </a:prstGeom>
        </p:spPr>
        <p:txBody>
          <a:bodyPr/>
          <a:lstStyle/>
          <a:p>
            <a:pPr marL="0" indent="0">
              <a:lnSpc>
                <a:spcPct val="150000"/>
              </a:lnSpc>
              <a:buNone/>
            </a:pPr>
            <a:r>
              <a:rPr lang="en-US" sz="1600" dirty="0">
                <a:solidFill>
                  <a:schemeClr val="accent3">
                    <a:lumMod val="25000"/>
                  </a:schemeClr>
                </a:solidFill>
                <a:latin typeface="Abadi"/>
              </a:rPr>
              <a:t>Key Data Sources:</a:t>
            </a:r>
          </a:p>
          <a:p>
            <a:pPr lvl="1"/>
            <a:r>
              <a:rPr lang="en-US" sz="1400" dirty="0">
                <a:solidFill>
                  <a:schemeClr val="bg2">
                    <a:lumMod val="50000"/>
                  </a:schemeClr>
                </a:solidFill>
                <a:latin typeface="Abadi"/>
              </a:rPr>
              <a:t>SpaceX API: Data on SpaceX launches was retrieved using SpaceX's REST API. This API provided detailed information on launch dates, payloads, launch sites, and outcomes.</a:t>
            </a:r>
          </a:p>
          <a:p>
            <a:pPr lvl="1"/>
            <a:r>
              <a:rPr lang="en-US" sz="1400" dirty="0">
                <a:solidFill>
                  <a:schemeClr val="bg2">
                    <a:lumMod val="50000"/>
                  </a:schemeClr>
                </a:solidFill>
                <a:latin typeface="Abadi"/>
              </a:rPr>
              <a:t>Web Scraping: Additional data was collected through web scraping techniques from reputable space industry websites. This included historical data on rocket launches and outcomes.</a:t>
            </a:r>
          </a:p>
          <a:p>
            <a:pPr lvl="1"/>
            <a:r>
              <a:rPr lang="en-US" sz="1400" dirty="0">
                <a:solidFill>
                  <a:schemeClr val="bg2">
                    <a:lumMod val="50000"/>
                  </a:schemeClr>
                </a:solidFill>
                <a:latin typeface="Abadi"/>
              </a:rPr>
              <a:t>External Datasets: Public datasets from organizations like NASA and other space agencies were integrated to enrich the analysis with broader industry context.</a:t>
            </a:r>
          </a:p>
          <a:p>
            <a:pPr marL="0" indent="0">
              <a:lnSpc>
                <a:spcPct val="200000"/>
              </a:lnSpc>
              <a:buNone/>
            </a:pPr>
            <a:r>
              <a:rPr lang="en-US" sz="1600" dirty="0">
                <a:solidFill>
                  <a:schemeClr val="accent3">
                    <a:lumMod val="25000"/>
                  </a:schemeClr>
                </a:solidFill>
                <a:latin typeface="Abadi"/>
              </a:rPr>
              <a:t>Flowchart of the Data Collection Process:</a:t>
            </a:r>
          </a:p>
          <a:p>
            <a:r>
              <a:rPr lang="en-US" sz="1400" dirty="0">
                <a:solidFill>
                  <a:schemeClr val="bg2">
                    <a:lumMod val="50000"/>
                  </a:schemeClr>
                </a:solidFill>
                <a:latin typeface="Abadi"/>
              </a:rPr>
              <a:t>API Requests:</a:t>
            </a:r>
          </a:p>
          <a:p>
            <a:pPr lvl="1"/>
            <a:r>
              <a:rPr lang="en-US" sz="1400" dirty="0">
                <a:solidFill>
                  <a:schemeClr val="bg2">
                    <a:lumMod val="50000"/>
                  </a:schemeClr>
                </a:solidFill>
                <a:latin typeface="Abadi"/>
              </a:rPr>
              <a:t>Used Python libraries like requests to call the SpaceX API.</a:t>
            </a:r>
          </a:p>
          <a:p>
            <a:pPr lvl="1"/>
            <a:r>
              <a:rPr lang="en-US" sz="1400" dirty="0">
                <a:solidFill>
                  <a:schemeClr val="bg2">
                    <a:lumMod val="50000"/>
                  </a:schemeClr>
                </a:solidFill>
                <a:latin typeface="Abadi"/>
              </a:rPr>
              <a:t>Parsed JSON responses to extract relevant data fields such as launch date, payload mass, orbit type, and first stage outcome.</a:t>
            </a:r>
          </a:p>
          <a:p>
            <a:r>
              <a:rPr lang="en-US" sz="1400" dirty="0">
                <a:solidFill>
                  <a:schemeClr val="bg2">
                    <a:lumMod val="50000"/>
                  </a:schemeClr>
                </a:solidFill>
                <a:latin typeface="Abadi"/>
              </a:rPr>
              <a:t>Web Scraping:</a:t>
            </a:r>
          </a:p>
          <a:p>
            <a:pPr lvl="1"/>
            <a:r>
              <a:rPr lang="en-US" sz="1400" dirty="0">
                <a:solidFill>
                  <a:schemeClr val="bg2">
                    <a:lumMod val="50000"/>
                  </a:schemeClr>
                </a:solidFill>
                <a:latin typeface="Abadi"/>
              </a:rPr>
              <a:t>Employed </a:t>
            </a:r>
            <a:r>
              <a:rPr lang="en-US" sz="1400" dirty="0" err="1">
                <a:solidFill>
                  <a:schemeClr val="bg2">
                    <a:lumMod val="50000"/>
                  </a:schemeClr>
                </a:solidFill>
                <a:latin typeface="Abadi"/>
              </a:rPr>
              <a:t>BeautifulSoup</a:t>
            </a:r>
            <a:r>
              <a:rPr lang="en-US" sz="1400" dirty="0">
                <a:solidFill>
                  <a:schemeClr val="bg2">
                    <a:lumMod val="50000"/>
                  </a:schemeClr>
                </a:solidFill>
                <a:latin typeface="Abadi"/>
              </a:rPr>
              <a:t> and Selenium for scraping data from space industry websites.</a:t>
            </a:r>
          </a:p>
          <a:p>
            <a:pPr lvl="1"/>
            <a:r>
              <a:rPr lang="en-US" sz="1400" dirty="0">
                <a:solidFill>
                  <a:schemeClr val="bg2">
                    <a:lumMod val="50000"/>
                  </a:schemeClr>
                </a:solidFill>
                <a:latin typeface="Abadi"/>
              </a:rPr>
              <a:t>Collected data on historical launches, including launch success rates and payload details.</a:t>
            </a:r>
          </a:p>
          <a:p>
            <a:r>
              <a:rPr lang="en-US" sz="1400" dirty="0">
                <a:solidFill>
                  <a:schemeClr val="bg2">
                    <a:lumMod val="50000"/>
                  </a:schemeClr>
                </a:solidFill>
                <a:latin typeface="Abadi"/>
              </a:rPr>
              <a:t>Data Integration:</a:t>
            </a:r>
          </a:p>
          <a:p>
            <a:pPr lvl="1"/>
            <a:r>
              <a:rPr lang="en-US" sz="1400" dirty="0">
                <a:solidFill>
                  <a:schemeClr val="bg2">
                    <a:lumMod val="50000"/>
                  </a:schemeClr>
                </a:solidFill>
                <a:latin typeface="Abadi"/>
              </a:rPr>
              <a:t>Merged API data with scraped data and external datasets using Pandas.</a:t>
            </a:r>
          </a:p>
          <a:p>
            <a:pPr lvl="1"/>
            <a:r>
              <a:rPr lang="en-US" sz="1400" dirty="0">
                <a:solidFill>
                  <a:schemeClr val="bg2">
                    <a:lumMod val="50000"/>
                  </a:schemeClr>
                </a:solidFill>
                <a:latin typeface="Abadi"/>
              </a:rPr>
              <a:t>Ensured consistency across datasets by standardizing formats and handling missing values.</a:t>
            </a:r>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pic>
        <p:nvPicPr>
          <p:cNvPr id="7" name="Content Placeholder 6">
            <a:extLst>
              <a:ext uri="{FF2B5EF4-FFF2-40B4-BE49-F238E27FC236}">
                <a16:creationId xmlns:a16="http://schemas.microsoft.com/office/drawing/2014/main" id="{5891CC2B-77FD-4A23-8487-F9A38CD4E2D1}"/>
              </a:ext>
            </a:extLst>
          </p:cNvPr>
          <p:cNvPicPr>
            <a:picLocks noGrp="1" noChangeAspect="1"/>
          </p:cNvPicPr>
          <p:nvPr>
            <p:ph idx="4294967295"/>
          </p:nvPr>
        </p:nvPicPr>
        <p:blipFill>
          <a:blip r:embed="rId4"/>
          <a:stretch>
            <a:fillRect/>
          </a:stretch>
        </p:blipFill>
        <p:spPr>
          <a:xfrm>
            <a:off x="5910261" y="1449660"/>
            <a:ext cx="5905771" cy="4549504"/>
          </a:xfrm>
          <a:prstGeom prst="rect">
            <a:avLst/>
          </a:prstGeom>
          <a:ln>
            <a:solidFill>
              <a:srgbClr val="0B49CB"/>
            </a:solidFill>
            <a:prstDash val="dash"/>
          </a:ln>
        </p:spPr>
      </p:pic>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490654" y="1449660"/>
            <a:ext cx="5296829" cy="5151861"/>
          </a:xfrm>
          <a:prstGeom prst="rect">
            <a:avLst/>
          </a:prstGeom>
        </p:spPr>
        <p:txBody>
          <a:bodyPr vert="horz" lIns="91440" tIns="45720" rIns="91440" bIns="45720" rtlCol="0" anchor="t">
            <a:normAutofit/>
          </a:bodyPr>
          <a:lstStyle/>
          <a:p>
            <a:pPr marL="0" indent="0">
              <a:lnSpc>
                <a:spcPct val="100000"/>
              </a:lnSpc>
              <a:spcBef>
                <a:spcPts val="0"/>
              </a:spcBef>
              <a:buNone/>
            </a:pPr>
            <a:r>
              <a:rPr lang="en-US" sz="1400" dirty="0">
                <a:solidFill>
                  <a:schemeClr val="accent3">
                    <a:lumMod val="25000"/>
                  </a:schemeClr>
                </a:solidFill>
                <a:latin typeface="Abadi"/>
              </a:rPr>
              <a:t>API Endpoint Definition</a:t>
            </a:r>
            <a:r>
              <a:rPr lang="en-US" sz="1200" b="1" dirty="0"/>
              <a:t>:</a:t>
            </a:r>
            <a:r>
              <a:rPr lang="en-US" sz="1300" b="1" dirty="0"/>
              <a:t> </a:t>
            </a:r>
            <a:r>
              <a:rPr lang="en-US" sz="1300" dirty="0">
                <a:solidFill>
                  <a:schemeClr val="bg2">
                    <a:lumMod val="50000"/>
                  </a:schemeClr>
                </a:solidFill>
                <a:latin typeface="Abadi"/>
              </a:rPr>
              <a:t>Define the API endpoint to request data.</a:t>
            </a:r>
          </a:p>
          <a:p>
            <a:pPr marL="0" indent="0">
              <a:lnSpc>
                <a:spcPct val="100000"/>
              </a:lnSpc>
              <a:spcBef>
                <a:spcPts val="0"/>
              </a:spcBef>
              <a:buNone/>
            </a:pPr>
            <a:r>
              <a:rPr lang="en-US" sz="1400" dirty="0">
                <a:solidFill>
                  <a:schemeClr val="accent3">
                    <a:lumMod val="25000"/>
                  </a:schemeClr>
                </a:solidFill>
                <a:latin typeface="Abadi"/>
              </a:rPr>
              <a:t>Key Phrase: </a:t>
            </a:r>
            <a:r>
              <a:rPr lang="en-US" sz="1300" dirty="0" err="1"/>
              <a:t>spacex_url</a:t>
            </a:r>
            <a:r>
              <a:rPr lang="en-US" sz="1300" dirty="0"/>
              <a:t>=</a:t>
            </a:r>
            <a:r>
              <a:rPr lang="en-US" sz="1300" dirty="0">
                <a:hlinkClick r:id="rId5"/>
              </a:rPr>
              <a:t>https://api.spacexdata.com/v4/launches/past</a:t>
            </a:r>
            <a:endParaRPr lang="en-US" sz="1300" dirty="0"/>
          </a:p>
          <a:p>
            <a:pPr marL="0" indent="0">
              <a:lnSpc>
                <a:spcPct val="100000"/>
              </a:lnSpc>
              <a:spcBef>
                <a:spcPts val="1800"/>
              </a:spcBef>
              <a:buNone/>
            </a:pPr>
            <a:r>
              <a:rPr lang="en-US" sz="1400" dirty="0">
                <a:solidFill>
                  <a:schemeClr val="accent3">
                    <a:lumMod val="25000"/>
                  </a:schemeClr>
                </a:solidFill>
                <a:latin typeface="Abadi"/>
              </a:rPr>
              <a:t>Sending a GET Request: </a:t>
            </a:r>
            <a:r>
              <a:rPr lang="en-US" sz="1300" dirty="0">
                <a:solidFill>
                  <a:schemeClr val="bg2">
                    <a:lumMod val="50000"/>
                  </a:schemeClr>
                </a:solidFill>
                <a:latin typeface="Abadi"/>
              </a:rPr>
              <a:t>Send a GET request to the defined SpaceX API endpoint.</a:t>
            </a:r>
          </a:p>
          <a:p>
            <a:pPr marL="0" indent="0">
              <a:lnSpc>
                <a:spcPct val="100000"/>
              </a:lnSpc>
              <a:spcBef>
                <a:spcPts val="0"/>
              </a:spcBef>
              <a:buNone/>
            </a:pPr>
            <a:r>
              <a:rPr lang="en-US" sz="1400" dirty="0">
                <a:solidFill>
                  <a:schemeClr val="accent3">
                    <a:lumMod val="25000"/>
                  </a:schemeClr>
                </a:solidFill>
                <a:latin typeface="Abadi"/>
              </a:rPr>
              <a:t>Key Phrase: </a:t>
            </a:r>
            <a:r>
              <a:rPr lang="en-US" sz="1300" dirty="0"/>
              <a:t>response = </a:t>
            </a:r>
            <a:r>
              <a:rPr lang="en-US" sz="1300" dirty="0" err="1"/>
              <a:t>requests.get</a:t>
            </a:r>
            <a:r>
              <a:rPr lang="en-US" sz="1300" dirty="0"/>
              <a:t>(</a:t>
            </a:r>
            <a:r>
              <a:rPr lang="en-US" sz="1300" dirty="0" err="1"/>
              <a:t>spacex_url</a:t>
            </a:r>
            <a:r>
              <a:rPr lang="en-US" sz="1300" dirty="0"/>
              <a:t>)</a:t>
            </a:r>
          </a:p>
          <a:p>
            <a:pPr marL="0" indent="0">
              <a:lnSpc>
                <a:spcPct val="100000"/>
              </a:lnSpc>
              <a:spcBef>
                <a:spcPts val="1800"/>
              </a:spcBef>
              <a:buNone/>
            </a:pPr>
            <a:r>
              <a:rPr lang="en-US" sz="1400" dirty="0">
                <a:solidFill>
                  <a:schemeClr val="accent3">
                    <a:lumMod val="25000"/>
                  </a:schemeClr>
                </a:solidFill>
                <a:latin typeface="Abadi"/>
              </a:rPr>
              <a:t>Response Validation:  </a:t>
            </a:r>
            <a:r>
              <a:rPr lang="en-US" sz="1300" dirty="0">
                <a:solidFill>
                  <a:schemeClr val="bg2">
                    <a:lumMod val="50000"/>
                  </a:schemeClr>
                </a:solidFill>
                <a:latin typeface="Abadi"/>
              </a:rPr>
              <a:t>Validate the response to ensure the data was successfully retrieved.</a:t>
            </a:r>
          </a:p>
          <a:p>
            <a:pPr marL="0" indent="0">
              <a:lnSpc>
                <a:spcPct val="100000"/>
              </a:lnSpc>
              <a:spcBef>
                <a:spcPts val="0"/>
              </a:spcBef>
              <a:buNone/>
            </a:pPr>
            <a:r>
              <a:rPr lang="fr-FR" sz="1400" dirty="0">
                <a:solidFill>
                  <a:schemeClr val="accent3">
                    <a:lumMod val="25000"/>
                  </a:schemeClr>
                </a:solidFill>
                <a:latin typeface="Abadi"/>
              </a:rPr>
              <a:t>Key Phrase: </a:t>
            </a:r>
            <a:r>
              <a:rPr lang="fr-FR" sz="1300" dirty="0" err="1"/>
              <a:t>response.status_code</a:t>
            </a:r>
            <a:endParaRPr lang="fr-FR" sz="1300" dirty="0"/>
          </a:p>
          <a:p>
            <a:pPr marL="0" indent="0">
              <a:lnSpc>
                <a:spcPct val="160000"/>
              </a:lnSpc>
              <a:spcBef>
                <a:spcPts val="1800"/>
              </a:spcBef>
              <a:buNone/>
            </a:pPr>
            <a:r>
              <a:rPr lang="en-US" sz="1400" dirty="0">
                <a:solidFill>
                  <a:schemeClr val="accent3">
                    <a:lumMod val="25000"/>
                  </a:schemeClr>
                </a:solidFill>
                <a:latin typeface="Abadi"/>
              </a:rPr>
              <a:t>JSON Parsing: </a:t>
            </a:r>
            <a:r>
              <a:rPr lang="en-US" sz="1300" dirty="0">
                <a:solidFill>
                  <a:schemeClr val="bg2">
                    <a:lumMod val="50000"/>
                  </a:schemeClr>
                </a:solidFill>
                <a:latin typeface="Abadi"/>
              </a:rPr>
              <a:t>Parse the JSON data from the response.</a:t>
            </a:r>
          </a:p>
          <a:p>
            <a:pPr marL="0" indent="0">
              <a:lnSpc>
                <a:spcPct val="100000"/>
              </a:lnSpc>
              <a:spcBef>
                <a:spcPts val="0"/>
              </a:spcBef>
              <a:buNone/>
            </a:pPr>
            <a:r>
              <a:rPr lang="en-US" sz="1400" dirty="0">
                <a:solidFill>
                  <a:schemeClr val="accent3">
                    <a:lumMod val="25000"/>
                  </a:schemeClr>
                </a:solidFill>
                <a:latin typeface="Abadi"/>
              </a:rPr>
              <a:t>Key Phrase: </a:t>
            </a:r>
            <a:r>
              <a:rPr lang="en-US" sz="1300" dirty="0"/>
              <a:t>data = </a:t>
            </a:r>
            <a:r>
              <a:rPr lang="en-US" sz="1300" dirty="0" err="1"/>
              <a:t>response.json</a:t>
            </a:r>
            <a:r>
              <a:rPr lang="en-US" sz="1300" dirty="0"/>
              <a:t>()</a:t>
            </a:r>
          </a:p>
          <a:p>
            <a:pPr marL="0" indent="0">
              <a:lnSpc>
                <a:spcPct val="100000"/>
              </a:lnSpc>
              <a:spcBef>
                <a:spcPts val="1800"/>
              </a:spcBef>
              <a:buNone/>
            </a:pPr>
            <a:r>
              <a:rPr lang="en-US" sz="1400" dirty="0">
                <a:solidFill>
                  <a:schemeClr val="accent3">
                    <a:lumMod val="25000"/>
                  </a:schemeClr>
                </a:solidFill>
                <a:latin typeface="Abadi"/>
              </a:rPr>
              <a:t>Data Normalization:</a:t>
            </a:r>
            <a:r>
              <a:rPr lang="en-US" sz="1300" dirty="0"/>
              <a:t> </a:t>
            </a:r>
            <a:r>
              <a:rPr lang="en-US" sz="1300" dirty="0">
                <a:solidFill>
                  <a:schemeClr val="bg2">
                    <a:lumMod val="50000"/>
                  </a:schemeClr>
                </a:solidFill>
                <a:latin typeface="Abadi"/>
              </a:rPr>
              <a:t>Normalize the JSON data into a tabular format using </a:t>
            </a:r>
            <a:r>
              <a:rPr lang="en-US" sz="1300" dirty="0" err="1">
                <a:solidFill>
                  <a:schemeClr val="bg2">
                    <a:lumMod val="50000"/>
                  </a:schemeClr>
                </a:solidFill>
                <a:latin typeface="Abadi"/>
              </a:rPr>
              <a:t>json_normalize</a:t>
            </a:r>
            <a:r>
              <a:rPr lang="en-US" sz="1300" dirty="0">
                <a:solidFill>
                  <a:schemeClr val="bg2">
                    <a:lumMod val="50000"/>
                  </a:schemeClr>
                </a:solidFill>
                <a:latin typeface="Abadi"/>
              </a:rPr>
              <a:t>.</a:t>
            </a:r>
          </a:p>
          <a:p>
            <a:pPr marL="0" indent="0">
              <a:lnSpc>
                <a:spcPct val="100000"/>
              </a:lnSpc>
              <a:spcBef>
                <a:spcPts val="0"/>
              </a:spcBef>
              <a:buNone/>
            </a:pPr>
            <a:r>
              <a:rPr lang="en-US" sz="1400" dirty="0">
                <a:solidFill>
                  <a:schemeClr val="accent3">
                    <a:lumMod val="25000"/>
                  </a:schemeClr>
                </a:solidFill>
                <a:latin typeface="Abadi"/>
              </a:rPr>
              <a:t>Key Phrase: </a:t>
            </a:r>
            <a:r>
              <a:rPr lang="en-US" sz="1300" dirty="0"/>
              <a:t>data = </a:t>
            </a:r>
            <a:r>
              <a:rPr lang="en-US" sz="1300" dirty="0" err="1"/>
              <a:t>pd.json_normalize</a:t>
            </a:r>
            <a:r>
              <a:rPr lang="en-US" sz="1300" dirty="0"/>
              <a:t>(</a:t>
            </a:r>
            <a:r>
              <a:rPr lang="en-US" sz="1300" dirty="0" err="1"/>
              <a:t>response.json</a:t>
            </a:r>
            <a:r>
              <a:rPr lang="en-US" sz="1300" dirty="0"/>
              <a:t>())</a:t>
            </a:r>
          </a:p>
          <a:p>
            <a:pPr marL="0" indent="0">
              <a:lnSpc>
                <a:spcPct val="100000"/>
              </a:lnSpc>
              <a:spcBef>
                <a:spcPts val="1800"/>
              </a:spcBef>
              <a:buNone/>
            </a:pPr>
            <a:r>
              <a:rPr lang="en-US" sz="1400" dirty="0" err="1">
                <a:solidFill>
                  <a:schemeClr val="accent3">
                    <a:lumMod val="25000"/>
                  </a:schemeClr>
                </a:solidFill>
                <a:latin typeface="Abadi"/>
              </a:rPr>
              <a:t>Dataframe</a:t>
            </a:r>
            <a:r>
              <a:rPr lang="en-US" sz="1400" dirty="0">
                <a:solidFill>
                  <a:schemeClr val="accent3">
                    <a:lumMod val="25000"/>
                  </a:schemeClr>
                </a:solidFill>
                <a:latin typeface="Abadi"/>
              </a:rPr>
              <a:t> Creation: </a:t>
            </a:r>
            <a:r>
              <a:rPr lang="en-US" sz="1300" dirty="0">
                <a:solidFill>
                  <a:schemeClr val="bg2">
                    <a:lumMod val="50000"/>
                  </a:schemeClr>
                </a:solidFill>
                <a:latin typeface="Abadi"/>
              </a:rPr>
              <a:t>Convert the normalized data into a pandas </a:t>
            </a:r>
            <a:r>
              <a:rPr lang="en-US" sz="1300" dirty="0" err="1">
                <a:solidFill>
                  <a:schemeClr val="bg2">
                    <a:lumMod val="50000"/>
                  </a:schemeClr>
                </a:solidFill>
                <a:latin typeface="Abadi"/>
              </a:rPr>
              <a:t>DataFrame</a:t>
            </a:r>
            <a:r>
              <a:rPr lang="en-US" sz="1300" dirty="0">
                <a:solidFill>
                  <a:schemeClr val="bg2">
                    <a:lumMod val="50000"/>
                  </a:schemeClr>
                </a:solidFill>
                <a:latin typeface="Abadi"/>
              </a:rPr>
              <a:t>.</a:t>
            </a:r>
          </a:p>
          <a:p>
            <a:pPr marL="0" indent="0">
              <a:lnSpc>
                <a:spcPct val="100000"/>
              </a:lnSpc>
              <a:spcBef>
                <a:spcPts val="0"/>
              </a:spcBef>
              <a:buNone/>
            </a:pPr>
            <a:r>
              <a:rPr lang="en-US" sz="1400" dirty="0">
                <a:solidFill>
                  <a:schemeClr val="accent3">
                    <a:lumMod val="25000"/>
                  </a:schemeClr>
                </a:solidFill>
                <a:latin typeface="Abadi"/>
              </a:rPr>
              <a:t>Key Phrase: </a:t>
            </a:r>
            <a:r>
              <a:rPr lang="en-US" sz="1300" dirty="0"/>
              <a:t>df = </a:t>
            </a:r>
            <a:r>
              <a:rPr lang="en-US" sz="1300" dirty="0" err="1"/>
              <a:t>pd.DataFrame</a:t>
            </a:r>
            <a:r>
              <a:rPr lang="en-US" sz="1300" dirty="0"/>
              <a:t>(data)</a:t>
            </a:r>
          </a:p>
          <a:p>
            <a:pPr marL="0" indent="0">
              <a:lnSpc>
                <a:spcPct val="100000"/>
              </a:lnSpc>
              <a:spcBef>
                <a:spcPts val="1400"/>
              </a:spcBef>
              <a:buNone/>
            </a:pPr>
            <a:endParaRPr lang="en-US" sz="1200" dirty="0"/>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328403" y="1709557"/>
            <a:ext cx="5460999" cy="4372335"/>
          </a:xfrm>
          <a:prstGeom prst="rect">
            <a:avLst/>
          </a:prstGeom>
        </p:spPr>
        <p:txBody>
          <a:bodyPr lIns="91440" tIns="45720" rIns="91440" bIns="45720" anchor="t">
            <a:noAutofit/>
          </a:bodyPr>
          <a:lstStyle/>
          <a:p>
            <a:pPr marL="0" indent="0">
              <a:lnSpc>
                <a:spcPct val="100000"/>
              </a:lnSpc>
              <a:spcBef>
                <a:spcPts val="1400"/>
              </a:spcBef>
              <a:buNone/>
            </a:pPr>
            <a:r>
              <a:rPr lang="en-US" sz="1400" dirty="0">
                <a:solidFill>
                  <a:schemeClr val="accent3">
                    <a:lumMod val="25000"/>
                  </a:schemeClr>
                </a:solidFill>
                <a:latin typeface="Abadi"/>
              </a:rPr>
              <a:t>Import Libraries: </a:t>
            </a:r>
            <a:r>
              <a:rPr lang="en-US" sz="1600" dirty="0">
                <a:solidFill>
                  <a:schemeClr val="bg2">
                    <a:lumMod val="50000"/>
                  </a:schemeClr>
                </a:solidFill>
                <a:latin typeface="Abadi"/>
              </a:rPr>
              <a:t>Import essential libraries like requests for making HTTP requests and </a:t>
            </a:r>
            <a:r>
              <a:rPr lang="en-US" sz="1600" dirty="0" err="1">
                <a:solidFill>
                  <a:schemeClr val="bg2">
                    <a:lumMod val="50000"/>
                  </a:schemeClr>
                </a:solidFill>
                <a:latin typeface="Abadi"/>
              </a:rPr>
              <a:t>BeautifulSoup</a:t>
            </a:r>
            <a:r>
              <a:rPr lang="en-US" sz="1600" dirty="0">
                <a:solidFill>
                  <a:schemeClr val="bg2">
                    <a:lumMod val="50000"/>
                  </a:schemeClr>
                </a:solidFill>
                <a:latin typeface="Abadi"/>
              </a:rPr>
              <a:t> for parsing HTML content.</a:t>
            </a:r>
          </a:p>
          <a:p>
            <a:pPr marL="0" indent="0">
              <a:lnSpc>
                <a:spcPct val="100000"/>
              </a:lnSpc>
              <a:spcBef>
                <a:spcPts val="1400"/>
              </a:spcBef>
              <a:buNone/>
            </a:pPr>
            <a:r>
              <a:rPr lang="en-US" sz="1400" dirty="0">
                <a:solidFill>
                  <a:schemeClr val="accent3">
                    <a:lumMod val="25000"/>
                  </a:schemeClr>
                </a:solidFill>
                <a:latin typeface="Abadi"/>
              </a:rPr>
              <a:t>Fetch HTML Content: </a:t>
            </a:r>
            <a:r>
              <a:rPr lang="en-US" sz="1600" dirty="0">
                <a:solidFill>
                  <a:schemeClr val="bg2">
                    <a:lumMod val="50000"/>
                  </a:schemeClr>
                </a:solidFill>
                <a:latin typeface="Abadi"/>
              </a:rPr>
              <a:t>Use </a:t>
            </a:r>
            <a:r>
              <a:rPr lang="en-US" sz="1600" dirty="0" err="1">
                <a:solidFill>
                  <a:schemeClr val="bg2">
                    <a:lumMod val="50000"/>
                  </a:schemeClr>
                </a:solidFill>
                <a:latin typeface="Abadi"/>
              </a:rPr>
              <a:t>requests.get</a:t>
            </a:r>
            <a:r>
              <a:rPr lang="en-US" sz="1600" dirty="0">
                <a:solidFill>
                  <a:schemeClr val="bg2">
                    <a:lumMod val="50000"/>
                  </a:schemeClr>
                </a:solidFill>
                <a:latin typeface="Abadi"/>
              </a:rPr>
              <a:t>() to fetch the HTML content from a specific URL (a Wikipedia page in this case).</a:t>
            </a:r>
          </a:p>
          <a:p>
            <a:pPr marL="0" indent="0">
              <a:lnSpc>
                <a:spcPct val="100000"/>
              </a:lnSpc>
              <a:spcBef>
                <a:spcPts val="1400"/>
              </a:spcBef>
              <a:buNone/>
            </a:pPr>
            <a:r>
              <a:rPr lang="en-US" sz="1500" dirty="0">
                <a:solidFill>
                  <a:schemeClr val="accent3">
                    <a:lumMod val="25000"/>
                  </a:schemeClr>
                </a:solidFill>
                <a:latin typeface="Abadi"/>
              </a:rPr>
              <a:t>Parse HTML Content: </a:t>
            </a:r>
            <a:r>
              <a:rPr lang="en-US" sz="1600" dirty="0">
                <a:solidFill>
                  <a:schemeClr val="bg2">
                    <a:lumMod val="50000"/>
                  </a:schemeClr>
                </a:solidFill>
                <a:latin typeface="Abadi"/>
              </a:rPr>
              <a:t>Utilize </a:t>
            </a:r>
            <a:r>
              <a:rPr lang="en-US" sz="1600" dirty="0" err="1">
                <a:solidFill>
                  <a:schemeClr val="bg2">
                    <a:lumMod val="50000"/>
                  </a:schemeClr>
                </a:solidFill>
                <a:latin typeface="Abadi"/>
              </a:rPr>
              <a:t>BeautifulSoup</a:t>
            </a:r>
            <a:r>
              <a:rPr lang="en-US" sz="1600" dirty="0">
                <a:solidFill>
                  <a:schemeClr val="bg2">
                    <a:lumMod val="50000"/>
                  </a:schemeClr>
                </a:solidFill>
                <a:latin typeface="Abadi"/>
              </a:rPr>
              <a:t> to parse the HTML content.</a:t>
            </a:r>
          </a:p>
          <a:p>
            <a:pPr marL="0" indent="0">
              <a:lnSpc>
                <a:spcPct val="100000"/>
              </a:lnSpc>
              <a:spcBef>
                <a:spcPts val="1400"/>
              </a:spcBef>
              <a:buNone/>
            </a:pPr>
            <a:r>
              <a:rPr lang="en-US" sz="1500" dirty="0">
                <a:solidFill>
                  <a:schemeClr val="accent3">
                    <a:lumMod val="25000"/>
                  </a:schemeClr>
                </a:solidFill>
                <a:latin typeface="Abadi"/>
              </a:rPr>
              <a:t>Extract Data: </a:t>
            </a:r>
            <a:r>
              <a:rPr lang="en-US" sz="1600" dirty="0">
                <a:solidFill>
                  <a:schemeClr val="bg2">
                    <a:lumMod val="50000"/>
                  </a:schemeClr>
                </a:solidFill>
                <a:latin typeface="Abadi"/>
              </a:rPr>
              <a:t>Identify and iterate over the relevant HTML elements (e.g., table rows) to extract data such as launch dates, booster versions, payloads, etc. Append the extracted data to a dictionary.</a:t>
            </a:r>
          </a:p>
          <a:p>
            <a:pPr marL="0" indent="0">
              <a:lnSpc>
                <a:spcPct val="100000"/>
              </a:lnSpc>
              <a:spcBef>
                <a:spcPts val="1400"/>
              </a:spcBef>
              <a:buNone/>
            </a:pPr>
            <a:r>
              <a:rPr lang="en-US" sz="1500" dirty="0">
                <a:solidFill>
                  <a:schemeClr val="accent3">
                    <a:lumMod val="25000"/>
                  </a:schemeClr>
                </a:solidFill>
                <a:latin typeface="Abadi"/>
              </a:rPr>
              <a:t>Store Data: </a:t>
            </a:r>
            <a:r>
              <a:rPr lang="en-US" sz="1600" dirty="0">
                <a:solidFill>
                  <a:schemeClr val="bg2">
                    <a:lumMod val="50000"/>
                  </a:schemeClr>
                </a:solidFill>
                <a:latin typeface="Abadi"/>
              </a:rPr>
              <a:t>Convert the dictionary of extracted data into a Pandas </a:t>
            </a:r>
            <a:r>
              <a:rPr lang="en-US" sz="1600" dirty="0" err="1">
                <a:solidFill>
                  <a:schemeClr val="bg2">
                    <a:lumMod val="50000"/>
                  </a:schemeClr>
                </a:solidFill>
                <a:latin typeface="Abadi"/>
              </a:rPr>
              <a:t>DataFrame</a:t>
            </a:r>
            <a:r>
              <a:rPr lang="en-US" sz="1600" dirty="0">
                <a:solidFill>
                  <a:schemeClr val="bg2">
                    <a:lumMod val="50000"/>
                  </a:schemeClr>
                </a:solidFill>
                <a:latin typeface="Abadi"/>
              </a:rPr>
              <a:t> for further analysis or storage.</a:t>
            </a: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2" name="Content Placeholder 4">
            <a:extLst>
              <a:ext uri="{FF2B5EF4-FFF2-40B4-BE49-F238E27FC236}">
                <a16:creationId xmlns:a16="http://schemas.microsoft.com/office/drawing/2014/main" id="{8B78C759-C687-440F-8CAE-D3071F1AB630}"/>
              </a:ext>
            </a:extLst>
          </p:cNvPr>
          <p:cNvSpPr txBox="1">
            <a:spLocks/>
          </p:cNvSpPr>
          <p:nvPr/>
        </p:nvSpPr>
        <p:spPr>
          <a:xfrm>
            <a:off x="5910262" y="1792288"/>
            <a:ext cx="5461000" cy="4206875"/>
          </a:xfrm>
          <a:prstGeom prst="rect">
            <a:avLst/>
          </a:prstGeom>
          <a:ln>
            <a:solidFill>
              <a:srgbClr val="0B49CB"/>
            </a:solidFill>
            <a:prstDash val="dash"/>
          </a:ln>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en-US" sz="2200" dirty="0">
              <a:solidFill>
                <a:srgbClr val="1C7DDB"/>
              </a:solidFill>
              <a:latin typeface="Abadi"/>
            </a:endParaRPr>
          </a:p>
        </p:txBody>
      </p:sp>
      <p:pic>
        <p:nvPicPr>
          <p:cNvPr id="12" name="Picture 11">
            <a:extLst>
              <a:ext uri="{FF2B5EF4-FFF2-40B4-BE49-F238E27FC236}">
                <a16:creationId xmlns:a16="http://schemas.microsoft.com/office/drawing/2014/main" id="{944DF1D5-EE95-4BAA-A453-93FA648CEE60}"/>
              </a:ext>
            </a:extLst>
          </p:cNvPr>
          <p:cNvPicPr>
            <a:picLocks noChangeAspect="1"/>
          </p:cNvPicPr>
          <p:nvPr/>
        </p:nvPicPr>
        <p:blipFill>
          <a:blip r:embed="rId4"/>
          <a:stretch>
            <a:fillRect/>
          </a:stretch>
        </p:blipFill>
        <p:spPr>
          <a:xfrm>
            <a:off x="5910262" y="1805493"/>
            <a:ext cx="5580597" cy="4206875"/>
          </a:xfrm>
          <a:prstGeom prst="rect">
            <a:avLst/>
          </a:prstGeom>
        </p:spPr>
      </p:pic>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7EFDA260-DDA0-422C-B7AE-778F653FBB36}">
  <ds:schemaRefs>
    <ds:schemaRef ds:uri="http://schemas.microsoft.com/sharepoint/v3/contenttype/forms"/>
  </ds:schemaRefs>
</ds:datastoreItem>
</file>

<file path=customXml/itemProps2.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docProps/app.xml><?xml version="1.0" encoding="utf-8"?>
<Properties xmlns="http://schemas.openxmlformats.org/officeDocument/2006/extended-properties" xmlns:vt="http://schemas.openxmlformats.org/officeDocument/2006/docPropsVTypes">
  <Template/>
  <TotalTime>893</TotalTime>
  <Words>5190</Words>
  <Application>Microsoft Office PowerPoint</Application>
  <PresentationFormat>Widescreen</PresentationFormat>
  <Paragraphs>450</Paragraphs>
  <Slides>37</Slides>
  <Notes>7</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37</vt:i4>
      </vt:variant>
    </vt:vector>
  </HeadingPairs>
  <TitlesOfParts>
    <vt:vector size="47" baseType="lpstr">
      <vt:lpstr>Abadi</vt:lpstr>
      <vt:lpstr>Arial</vt:lpstr>
      <vt:lpstr>Calibri</vt:lpstr>
      <vt:lpstr>Calibri Light</vt:lpstr>
      <vt:lpstr>Courier New</vt:lpstr>
      <vt:lpstr>IBM Plex Mono SemiBold</vt:lpstr>
      <vt:lpstr>IBM Plex Mono Text</vt:lpstr>
      <vt:lpstr>Symbol</vt:lpstr>
      <vt:lpstr>Times New Roman</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&lt;Title&gt;</dc:title>
  <dc:creator>YAN Luo</dc:creator>
  <cp:lastModifiedBy>lawrance jadon</cp:lastModifiedBy>
  <cp:revision>230</cp:revision>
  <dcterms:created xsi:type="dcterms:W3CDTF">2021-04-29T18:58:34Z</dcterms:created>
  <dcterms:modified xsi:type="dcterms:W3CDTF">2024-09-01T09:29:15Z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